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  <p:sldMasterId id="2147483659" r:id="rId2"/>
    <p:sldMasterId id="2147483660" r:id="rId3"/>
    <p:sldMasterId id="2147483662" r:id="rId4"/>
    <p:sldMasterId id="2147484504" r:id="rId5"/>
  </p:sldMasterIdLst>
  <p:notesMasterIdLst>
    <p:notesMasterId r:id="rId37"/>
  </p:notesMasterIdLst>
  <p:sldIdLst>
    <p:sldId id="256" r:id="rId6"/>
    <p:sldId id="400" r:id="rId7"/>
    <p:sldId id="446" r:id="rId8"/>
    <p:sldId id="341" r:id="rId9"/>
    <p:sldId id="388" r:id="rId10"/>
    <p:sldId id="402" r:id="rId11"/>
    <p:sldId id="403" r:id="rId12"/>
    <p:sldId id="443" r:id="rId13"/>
    <p:sldId id="389" r:id="rId14"/>
    <p:sldId id="390" r:id="rId15"/>
    <p:sldId id="404" r:id="rId16"/>
    <p:sldId id="406" r:id="rId17"/>
    <p:sldId id="408" r:id="rId18"/>
    <p:sldId id="440" r:id="rId19"/>
    <p:sldId id="393" r:id="rId20"/>
    <p:sldId id="422" r:id="rId21"/>
    <p:sldId id="437" r:id="rId22"/>
    <p:sldId id="424" r:id="rId23"/>
    <p:sldId id="425" r:id="rId24"/>
    <p:sldId id="426" r:id="rId25"/>
    <p:sldId id="397" r:id="rId26"/>
    <p:sldId id="398" r:id="rId27"/>
    <p:sldId id="431" r:id="rId28"/>
    <p:sldId id="432" r:id="rId29"/>
    <p:sldId id="433" r:id="rId30"/>
    <p:sldId id="434" r:id="rId31"/>
    <p:sldId id="435" r:id="rId32"/>
    <p:sldId id="436" r:id="rId33"/>
    <p:sldId id="444" r:id="rId34"/>
    <p:sldId id="412" r:id="rId35"/>
    <p:sldId id="342" r:id="rId36"/>
  </p:sldIdLst>
  <p:sldSz cx="9144000" cy="6858000" type="screen4x3"/>
  <p:notesSz cx="6858000" cy="9144000"/>
  <p:defaultTextStyle>
    <a:defPPr>
      <a:defRPr lang="he-I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3366FF"/>
    <a:srgbClr val="33CCFF"/>
    <a:srgbClr val="003296"/>
    <a:srgbClr val="E7F1FF"/>
    <a:srgbClr val="FFFF00"/>
    <a:srgbClr val="996633"/>
    <a:srgbClr val="033873"/>
    <a:srgbClr val="436593"/>
    <a:srgbClr val="2E2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68645" autoAdjust="0"/>
  </p:normalViewPr>
  <p:slideViewPr>
    <p:cSldViewPr>
      <p:cViewPr>
        <p:scale>
          <a:sx n="50" d="100"/>
          <a:sy n="50" d="100"/>
        </p:scale>
        <p:origin x="-2410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0" y="252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2171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/>
            </a:lvl1pPr>
          </a:lstStyle>
          <a:p>
            <a:pPr>
              <a:defRPr/>
            </a:pPr>
            <a:fld id="{997A4C07-6E29-403A-9E2E-20DDB381FCB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927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A870C60-7457-44B2-82B0-3FAA4C563279}" type="slidenum">
              <a:rPr lang="he-IL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altLang="en-US" b="0" baseline="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35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F66480-A1A7-4AE6-A5A3-C839131BC186}" type="slidenum">
              <a:rPr lang="he-IL" altLang="en-US"/>
              <a:pPr/>
              <a:t>3</a:t>
            </a:fld>
            <a:endParaRPr lang="en-US" alt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9" y="4343654"/>
            <a:ext cx="5483225" cy="411458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16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356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27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847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356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16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356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189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524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959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37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16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7319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603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17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919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163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356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233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086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053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0539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078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6321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356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7A4C07-6E29-403A-9E2E-20DDB381FCBD}" type="slidenum">
              <a:rPr lang="he-IL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53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288" y="1905000"/>
            <a:ext cx="8497887" cy="1752600"/>
          </a:xfrm>
          <a:prstGeom prst="rect">
            <a:avLst/>
          </a:prstGeom>
          <a:gradFill rotWithShape="1">
            <a:gsLst>
              <a:gs pos="0">
                <a:srgbClr val="033873"/>
              </a:gs>
              <a:gs pos="100000">
                <a:srgbClr val="43659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651500" y="6453188"/>
            <a:ext cx="34226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defRPr/>
            </a:pPr>
            <a:r>
              <a:rPr lang="en-US" altLang="en-US" sz="1200" dirty="0">
                <a:solidFill>
                  <a:srgbClr val="4D4D4D"/>
                </a:solidFill>
              </a:rPr>
              <a:t>Copyright © </a:t>
            </a:r>
            <a:r>
              <a:rPr lang="en-US" altLang="en-US" sz="1200" dirty="0" smtClean="0">
                <a:solidFill>
                  <a:srgbClr val="4D4D4D"/>
                </a:solidFill>
              </a:rPr>
              <a:t>2017 </a:t>
            </a:r>
            <a:r>
              <a:rPr lang="en-US" altLang="en-US" sz="1200" dirty="0">
                <a:solidFill>
                  <a:srgbClr val="4D4D4D"/>
                </a:solidFill>
              </a:rPr>
              <a:t>N. Zeldes. All rights reserved.</a:t>
            </a:r>
          </a:p>
        </p:txBody>
      </p:sp>
      <p:pic>
        <p:nvPicPr>
          <p:cNvPr id="6" name="Picture 12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251777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802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035175"/>
            <a:ext cx="7772400" cy="14700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80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4213" y="4311650"/>
            <a:ext cx="6400800" cy="1752600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lnSpc>
                <a:spcPct val="120000"/>
              </a:lnSpc>
              <a:buFontTx/>
              <a:buNone/>
              <a:defRPr sz="2200">
                <a:solidFill>
                  <a:srgbClr val="033873"/>
                </a:solidFill>
                <a:latin typeface="Segoe UI Semibold" pitchFamily="34" charset="0"/>
                <a:cs typeface="Arial" charset="0"/>
              </a:defRPr>
            </a:lvl1pPr>
          </a:lstStyle>
          <a:p>
            <a:pPr lvl="0"/>
            <a:r>
              <a:rPr lang="en-US" altLang="en-US" noProof="0" smtClean="0"/>
              <a:t>Nathan Zeldes</a:t>
            </a:r>
          </a:p>
          <a:p>
            <a:pPr lvl="0"/>
            <a:r>
              <a:rPr lang="en-US" altLang="en-US" noProof="0" smtClean="0"/>
              <a:t>Date####</a:t>
            </a:r>
          </a:p>
        </p:txBody>
      </p:sp>
    </p:spTree>
    <p:extLst>
      <p:ext uri="{BB962C8B-B14F-4D97-AF65-F5344CB8AC3E}">
        <p14:creationId xmlns:p14="http://schemas.microsoft.com/office/powerpoint/2010/main" val="294303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2A3D8-B33A-4B11-BA3C-BC2B78977BF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9940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F0212-3547-4015-9157-675A671CE2D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2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052513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052513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587EC-5BF5-41C7-89A8-3D0B1314EAFC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9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881C9-972F-4F6A-B672-1E103299819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13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 userDrawn="1"/>
        </p:nvSpPr>
        <p:spPr bwMode="auto">
          <a:xfrm>
            <a:off x="157163" y="6423025"/>
            <a:ext cx="6215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he-IL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33873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Nathan Zeldes                                http://www.nathanzeldes.com</a:t>
            </a:r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D2BD6-5101-49B0-BD61-4A0CD236D7BC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39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DE5D-C865-40FD-911B-A3F14CBA5369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93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7F2B5-9D5C-44B4-9D5E-2561E77A1229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87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69AB6-65B9-4018-8904-D4B5866FE55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38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844E-0389-46C1-A4BC-50916102CEA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87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298450"/>
            <a:ext cx="2057400" cy="5938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298450"/>
            <a:ext cx="6019800" cy="5938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D9FB5-3DFE-42E5-B6FA-67AA6832572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426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7E3-7D68-458D-9E38-D6856999DA3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677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F6A5-BA21-430B-93D6-B04D0F0D435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194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2BA29-F9A5-437A-B1E2-8276861F7F4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3188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E6C4A-A67D-45F8-8A71-075BBB056FB3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911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3F5A2-0B2A-4E74-B301-DEBD2058636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38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75E6E-43AB-41C2-A3F8-66B6A3C7E7D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589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0801E-2120-418D-A199-416B67137A5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840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0D2B2-31F4-4EDD-9D0E-4C6E49CCCB6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752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4BE3D-D02A-497A-B624-C9139189EA34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258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DE599-1FBB-4F41-BB20-2D1B236158E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0179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61830-329E-424E-A8BB-5F8BAAC97A7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222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rot="10800000">
            <a:off x="395288" y="1905000"/>
            <a:ext cx="8497887" cy="1752600"/>
          </a:xfrm>
          <a:prstGeom prst="rect">
            <a:avLst/>
          </a:prstGeom>
          <a:gradFill rotWithShape="1">
            <a:gsLst>
              <a:gs pos="0">
                <a:srgbClr val="033873"/>
              </a:gs>
              <a:gs pos="100000">
                <a:srgbClr val="43659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0" y="0"/>
            <a:ext cx="9144000" cy="838200"/>
            <a:chOff x="0" y="0"/>
            <a:chExt cx="5760" cy="528"/>
          </a:xfrm>
        </p:grpSpPr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5760" cy="5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r" rtl="1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r" rtl="1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r" rtl="1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r" rtl="1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defRPr/>
              </a:pPr>
              <a:endParaRPr lang="he-IL" altLang="en-US" smtClean="0"/>
            </a:p>
          </p:txBody>
        </p:sp>
        <p:pic>
          <p:nvPicPr>
            <p:cNvPr id="7" name="Picture 12" descr="log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6"/>
              <a:ext cx="1586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38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1850" y="2035175"/>
            <a:ext cx="7772400" cy="14700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 sz="37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7383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132013" y="4311650"/>
            <a:ext cx="6400800" cy="1752600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lnSpc>
                <a:spcPct val="110000"/>
              </a:lnSpc>
              <a:buFontTx/>
              <a:buNone/>
              <a:defRPr b="1">
                <a:solidFill>
                  <a:srgbClr val="033873"/>
                </a:solidFill>
                <a:latin typeface="Segoe UI Semibold" pitchFamily="34" charset="0"/>
              </a:defRPr>
            </a:lvl1pPr>
          </a:lstStyle>
          <a:p>
            <a:pPr lvl="0"/>
            <a:r>
              <a:rPr lang="he-IL" altLang="en-US" noProof="0" smtClean="0"/>
              <a:t>נתן זלדס</a:t>
            </a:r>
          </a:p>
          <a:p>
            <a:pPr lvl="0"/>
            <a:r>
              <a:rPr lang="he-IL" altLang="en-US" noProof="0" smtClean="0"/>
              <a:t>תאריך####</a:t>
            </a:r>
          </a:p>
        </p:txBody>
      </p:sp>
    </p:spTree>
    <p:extLst>
      <p:ext uri="{BB962C8B-B14F-4D97-AF65-F5344CB8AC3E}">
        <p14:creationId xmlns:p14="http://schemas.microsoft.com/office/powerpoint/2010/main" val="1326009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2944813" y="6423025"/>
            <a:ext cx="5854700" cy="3190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088" y="6434138"/>
            <a:ext cx="533400" cy="3079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AB3C1-ADD9-4343-9ACA-F5CA57A28846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162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2944813" y="6423025"/>
            <a:ext cx="5854700" cy="3190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088" y="6434138"/>
            <a:ext cx="533400" cy="3079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C39D3-A169-4905-A152-858681C114A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518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052513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052513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AAAFF-EBC2-4FF9-AF9E-50ED101874A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556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2B89D-1254-46A9-BA75-4E706EA6250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34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B06B6-2F0F-4657-A573-D55D7CF30FB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52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B8EF4-DF15-41D4-8FBB-E029B613395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3901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3BE77-0306-497B-81D5-3278D691127C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454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CB2D9-DE7D-40E7-A19E-D5FA97AB74CF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661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6CB85-07C9-41F0-94D9-743F72A8221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846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274638"/>
            <a:ext cx="2057400" cy="5962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274638"/>
            <a:ext cx="6019800" cy="5962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C0074-33A0-47F5-B29C-C45997E816A0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584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832-7DBB-4AA0-9E7C-2B8B343E7FC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16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A31F9-1822-45A0-814B-4DAF201BE2B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756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92199-7F60-4921-BAD2-A21199E598D9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3579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1FEE-2353-4D98-B696-654A05C215D4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418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84F55-53CA-4C06-91C0-5CAEDA20DDD9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267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36CD6-9CB2-460E-AF29-02DC38A118D6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9654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92364-B41A-4D5F-906D-000A64C6EC6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6974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ED7C3-6E39-4CDC-8BF1-5A258666162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0218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65580-4371-41CF-9D00-D9CAF5C9176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127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3E623-1737-4E35-B097-F325833BB593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4739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89290-7B46-4F75-9375-AB9910A413B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338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7E3-7D68-458D-9E38-D6856999DA3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42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F6A5-BA21-430B-93D6-B04D0F0D435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3344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2BA29-F9A5-437A-B1E2-8276861F7F4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9983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E6C4A-A67D-45F8-8A71-075BBB056FB3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1004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3F5A2-0B2A-4E74-B301-DEBD2058636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5139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75E6E-43AB-41C2-A3F8-66B6A3C7E7D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1005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0801E-2120-418D-A199-416B67137A5A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9470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0D2B2-31F4-4EDD-9D0E-4C6E49CCCB6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7457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4BE3D-D02A-497A-B624-C9139189EA34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7209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DE599-1FBB-4F41-BB20-2D1B236158E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4605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9700" y="6408738"/>
            <a:ext cx="5624513" cy="333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Nathan Zeldes                                        http://www.nzeldes.com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61830-329E-424E-A8BB-5F8BAAC97A78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54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052513"/>
            <a:ext cx="82296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9699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66150" y="6434138"/>
            <a:ext cx="5334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fld id="{B36841B6-59AC-49EA-96C4-4A2407675653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 rot="10800000">
            <a:off x="334963" y="260350"/>
            <a:ext cx="7343775" cy="647700"/>
          </a:xfrm>
          <a:prstGeom prst="rect">
            <a:avLst/>
          </a:prstGeom>
          <a:gradFill rotWithShape="1">
            <a:gsLst>
              <a:gs pos="0">
                <a:srgbClr val="436593"/>
              </a:gs>
              <a:gs pos="100000">
                <a:srgbClr val="0338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98450"/>
            <a:ext cx="71993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33873"/>
                    </a:gs>
                    <a:gs pos="100000">
                      <a:srgbClr val="486D9E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 rot="10800000">
            <a:off x="333375" y="6353175"/>
            <a:ext cx="8745538" cy="2857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7163" y="6423025"/>
            <a:ext cx="6215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he-IL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33873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Nathan Zeldes                                http://www.nathanzeldes.com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60" r:id="rId2"/>
    <p:sldLayoutId id="2147484461" r:id="rId3"/>
    <p:sldLayoutId id="2147484462" r:id="rId4"/>
    <p:sldLayoutId id="2147484463" r:id="rId5"/>
    <p:sldLayoutId id="2147484494" r:id="rId6"/>
    <p:sldLayoutId id="2147484464" r:id="rId7"/>
    <p:sldLayoutId id="2147484465" r:id="rId8"/>
    <p:sldLayoutId id="2147484466" r:id="rId9"/>
    <p:sldLayoutId id="2147484467" r:id="rId10"/>
    <p:sldLayoutId id="214748446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E7F1FF"/>
          </a:solidFill>
          <a:latin typeface="Segoe UI Semibold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E2E2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E2E2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E2E2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E2E2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453188"/>
            <a:ext cx="4318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fld id="{960349A9-94B7-4938-8949-80C76FB63A84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 rot="10800000">
            <a:off x="933450" y="2133600"/>
            <a:ext cx="7343775" cy="1079500"/>
          </a:xfrm>
          <a:prstGeom prst="rect">
            <a:avLst/>
          </a:prstGeom>
          <a:gradFill rotWithShape="1">
            <a:gsLst>
              <a:gs pos="0">
                <a:srgbClr val="436593"/>
              </a:gs>
              <a:gs pos="100000">
                <a:srgbClr val="0338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133600"/>
            <a:ext cx="712946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 rot="10800000">
            <a:off x="333375" y="6353175"/>
            <a:ext cx="8745538" cy="2857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7163" y="6423025"/>
            <a:ext cx="6215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he-IL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33873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Nathan Zeldes                                http://www.nathanzeldes.com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9" r:id="rId1"/>
    <p:sldLayoutId id="2147484470" r:id="rId2"/>
    <p:sldLayoutId id="2147484471" r:id="rId3"/>
    <p:sldLayoutId id="2147484472" r:id="rId4"/>
    <p:sldLayoutId id="2147484473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052513"/>
            <a:ext cx="82296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808" y="4869160"/>
            <a:ext cx="5854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           http://www.nathanzeldes.com</a:t>
            </a:r>
            <a:r>
              <a:rPr lang="he-IL" altLang="en-US" sz="1500"/>
              <a:t>נתן זלדס</a:t>
            </a:r>
            <a:r>
              <a:rPr lang="he-IL" altLang="en-US"/>
              <a:t>                                                </a:t>
            </a:r>
            <a:endParaRPr lang="en-US" altLang="en-US"/>
          </a:p>
        </p:txBody>
      </p:sp>
      <p:sp>
        <p:nvSpPr>
          <p:cNvPr id="7372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088" y="6434138"/>
            <a:ext cx="5334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fld id="{E29FF900-439E-463C-907C-B1307E0D104E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506538" y="260350"/>
            <a:ext cx="7343775" cy="647700"/>
          </a:xfrm>
          <a:prstGeom prst="rect">
            <a:avLst/>
          </a:prstGeom>
          <a:gradFill rotWithShape="1">
            <a:gsLst>
              <a:gs pos="0">
                <a:srgbClr val="436593"/>
              </a:gs>
              <a:gs pos="100000">
                <a:srgbClr val="0338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274638"/>
            <a:ext cx="7199313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33873"/>
                    </a:gs>
                    <a:gs pos="100000">
                      <a:srgbClr val="486D9E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 rot="10800000">
            <a:off x="333375" y="6353175"/>
            <a:ext cx="8745538" cy="2857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8" name="Footer Placeholder 3"/>
          <p:cNvSpPr txBox="1">
            <a:spLocks/>
          </p:cNvSpPr>
          <p:nvPr userDrawn="1"/>
        </p:nvSpPr>
        <p:spPr>
          <a:xfrm>
            <a:off x="2944813" y="6423025"/>
            <a:ext cx="5854700" cy="319088"/>
          </a:xfrm>
          <a:prstGeom prst="rect">
            <a:avLst/>
          </a:prstGeom>
          <a:noFill/>
        </p:spPr>
        <p:txBody>
          <a:bodyPr/>
          <a:lstStyle>
            <a:defPPr>
              <a:defRPr lang="he-I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en-US" sz="1600" b="1" smtClean="0">
                <a:solidFill>
                  <a:srgbClr val="033873"/>
                </a:solidFill>
              </a:rPr>
              <a:t>           http://www.nathanzeldes.com</a:t>
            </a:r>
            <a:r>
              <a:rPr lang="he-IL" altLang="en-US" sz="1500" b="1" smtClean="0">
                <a:solidFill>
                  <a:srgbClr val="033873"/>
                </a:solidFill>
              </a:rPr>
              <a:t>נתן זלדס</a:t>
            </a:r>
            <a:r>
              <a:rPr lang="he-IL" altLang="en-US" b="1" smtClean="0">
                <a:solidFill>
                  <a:srgbClr val="033873"/>
                </a:solidFill>
              </a:rPr>
              <a:t>                                                 </a:t>
            </a:r>
            <a:endParaRPr lang="en-US" altLang="en-US" b="1" smtClean="0">
              <a:solidFill>
                <a:srgbClr val="033873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hf hd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3200">
          <a:solidFill>
            <a:srgbClr val="E7F1FF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E2E2E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E2E2E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E2E2E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E2E2E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2E2E2E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9700" y="6408738"/>
            <a:ext cx="562451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Nathan Zeldes                                        http://www.nzeldes.com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453188"/>
            <a:ext cx="4318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fld id="{55A38F10-A00E-4A5E-B4EF-A55D64324CC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33450" y="2133600"/>
            <a:ext cx="7343775" cy="1079500"/>
          </a:xfrm>
          <a:prstGeom prst="rect">
            <a:avLst/>
          </a:prstGeom>
          <a:gradFill rotWithShape="1">
            <a:gsLst>
              <a:gs pos="0">
                <a:srgbClr val="436593"/>
              </a:gs>
              <a:gs pos="100000">
                <a:srgbClr val="0338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00125" y="2235200"/>
            <a:ext cx="712946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 rot="10800000">
            <a:off x="333375" y="6353175"/>
            <a:ext cx="8745538" cy="2857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Kozuka Gothic Pro H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</p:sldLayoutIdLst>
  <p:hf hd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453188"/>
            <a:ext cx="4318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400" b="1">
                <a:solidFill>
                  <a:srgbClr val="033873"/>
                </a:solidFill>
              </a:defRPr>
            </a:lvl1pPr>
          </a:lstStyle>
          <a:p>
            <a:pPr>
              <a:defRPr/>
            </a:pPr>
            <a:fld id="{960349A9-94B7-4938-8949-80C76FB63A84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 rot="10800000">
            <a:off x="933450" y="2133600"/>
            <a:ext cx="7343775" cy="1079500"/>
          </a:xfrm>
          <a:prstGeom prst="rect">
            <a:avLst/>
          </a:prstGeom>
          <a:gradFill rotWithShape="1">
            <a:gsLst>
              <a:gs pos="0">
                <a:srgbClr val="436593"/>
              </a:gs>
              <a:gs pos="100000">
                <a:srgbClr val="0338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solidFill>
                <a:srgbClr val="FFFFFF"/>
              </a:solidFill>
              <a:latin typeface="Kozuka Gothic Pro H" pitchFamily="34" charset="-128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133600"/>
            <a:ext cx="712946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 rot="10800000">
            <a:off x="333375" y="6353175"/>
            <a:ext cx="8745538" cy="2857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CDD9FF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Kozuka Gothic Pro H" pitchFamily="34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7163" y="6423025"/>
            <a:ext cx="6215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he-IL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33873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Nathan Zeldes                                http://www.nathanzeldes.com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25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  <p:sldLayoutId id="2147484506" r:id="rId2"/>
    <p:sldLayoutId id="2147484507" r:id="rId3"/>
    <p:sldLayoutId id="2147484508" r:id="rId4"/>
    <p:sldLayoutId id="2147484509" r:id="rId5"/>
    <p:sldLayoutId id="2147484510" r:id="rId6"/>
    <p:sldLayoutId id="2147484511" r:id="rId7"/>
    <p:sldLayoutId id="2147484512" r:id="rId8"/>
    <p:sldLayoutId id="2147484513" r:id="rId9"/>
    <p:sldLayoutId id="2147484514" r:id="rId10"/>
    <p:sldLayoutId id="2147484515" r:id="rId11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600">
          <a:solidFill>
            <a:srgbClr val="E7F1FF"/>
          </a:solidFill>
          <a:latin typeface="Segoe UI Semibold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6.wdp"/><Relationship Id="rId5" Type="http://schemas.openxmlformats.org/officeDocument/2006/relationships/image" Target="../media/image26.pn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5" Type="http://schemas.microsoft.com/office/2007/relationships/hdphoto" Target="../media/hdphoto7.wdp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31" y="3429000"/>
            <a:ext cx="8185709" cy="3005136"/>
          </a:xfrm>
          <a:prstGeom prst="rect">
            <a:avLst/>
          </a:prstGeom>
        </p:spPr>
      </p:pic>
      <p:sp>
        <p:nvSpPr>
          <p:cNvPr id="16389" name="Rectangle 21"/>
          <p:cNvSpPr>
            <a:spLocks noChangeArrowheads="1"/>
          </p:cNvSpPr>
          <p:nvPr/>
        </p:nvSpPr>
        <p:spPr bwMode="auto">
          <a:xfrm>
            <a:off x="867924" y="3268813"/>
            <a:ext cx="503238" cy="3587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BE7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600">
                <a:solidFill>
                  <a:srgbClr val="2E2E2E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2E2E2E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2E2E2E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2E2E2E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2E2E2E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35131" y="584968"/>
            <a:ext cx="8185709" cy="255600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386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155212" y="980728"/>
            <a:ext cx="6801164" cy="2232248"/>
          </a:xfrm>
        </p:spPr>
        <p:txBody>
          <a:bodyPr/>
          <a:lstStyle/>
          <a:p>
            <a:pPr algn="ctr" eaLnBrk="1" hangingPunct="1"/>
            <a:r>
              <a:rPr lang="he-IL"/>
              <a:t>עתיד הספריות האקדמיות </a:t>
            </a:r>
            <a:r>
              <a:rPr lang="en-US" smtClean="0"/>
              <a:t/>
            </a:r>
            <a:br>
              <a:rPr lang="en-US" smtClean="0"/>
            </a:br>
            <a:r>
              <a:rPr lang="he-IL" smtClean="0"/>
              <a:t>בעידן </a:t>
            </a:r>
            <a:r>
              <a:rPr lang="he-IL"/>
              <a:t>של עומס המידע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smtClean="0"/>
              <a:t/>
            </a:r>
            <a:br>
              <a:rPr lang="en-US" sz="1800" smtClean="0"/>
            </a:br>
            <a:r>
              <a:rPr lang="he-IL" sz="2800" smtClean="0"/>
              <a:t>נתן זלדס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dirty="0" smtClean="0"/>
              <a:t> </a:t>
            </a:r>
            <a:endParaRPr lang="en-US" altLang="en-US" sz="32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07139" y="5991671"/>
            <a:ext cx="1544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smtClean="0">
                <a:solidFill>
                  <a:schemeClr val="bg1"/>
                </a:solidFill>
              </a:rPr>
              <a:t>מאי  2019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1295" y="6468576"/>
            <a:ext cx="4520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Copyright </a:t>
            </a:r>
            <a:r>
              <a:rPr lang="en-US" sz="1600" smtClean="0"/>
              <a:t>© 2019 N</a:t>
            </a:r>
            <a:r>
              <a:rPr lang="en-US" sz="1600" dirty="0" smtClean="0"/>
              <a:t>. Zeldes. All rights reserved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smtClean="0"/>
              <a:t>נקודת מוצא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184775"/>
          </a:xfrm>
        </p:spPr>
        <p:txBody>
          <a:bodyPr/>
          <a:lstStyle/>
          <a:p>
            <a:r>
              <a:rPr lang="he-IL" smtClean="0"/>
              <a:t>השנויים בעולם הידע מציבים בפני הספריות אתגרים קשים</a:t>
            </a:r>
          </a:p>
          <a:p>
            <a:endParaRPr lang="he-IL"/>
          </a:p>
          <a:p>
            <a:r>
              <a:rPr lang="he-IL" smtClean="0"/>
              <a:t>עומס </a:t>
            </a:r>
            <a:r>
              <a:rPr lang="he-IL"/>
              <a:t>יתר </a:t>
            </a:r>
            <a:r>
              <a:rPr lang="he-IL" smtClean="0"/>
              <a:t>של מידע הוא </a:t>
            </a:r>
            <a:r>
              <a:rPr lang="he-IL"/>
              <a:t>גורם מפתח </a:t>
            </a:r>
            <a:r>
              <a:rPr lang="he-IL" smtClean="0"/>
              <a:t>בעולם החדש הזה</a:t>
            </a:r>
            <a:endParaRPr lang="he-IL"/>
          </a:p>
          <a:p>
            <a:endParaRPr lang="he-IL"/>
          </a:p>
          <a:p>
            <a:r>
              <a:rPr lang="he-IL" smtClean="0"/>
              <a:t>כל דיון בעתידן </a:t>
            </a:r>
            <a:r>
              <a:rPr lang="he-IL"/>
              <a:t>של הספריות </a:t>
            </a:r>
            <a:r>
              <a:rPr lang="he-IL" smtClean="0"/>
              <a:t>ובהמשך הצלחתן חייב </a:t>
            </a:r>
            <a:r>
              <a:rPr lang="he-IL"/>
              <a:t>לכלול </a:t>
            </a:r>
            <a:r>
              <a:rPr lang="he-IL" smtClean="0"/>
              <a:t>התייחסות לעומס המידע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62DA33-5C7E-4A25-AD14-75FC8875D9ED}" type="slidenum">
              <a:rPr lang="he-IL" altLang="en-US"/>
              <a:pPr/>
              <a:t>3</a:t>
            </a:fld>
            <a:endParaRPr lang="en-US" altLang="en-US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/>
              <a:t>נתן, בקיצור:</a:t>
            </a:r>
            <a:endParaRPr lang="en-US" altLang="en-US"/>
          </a:p>
        </p:txBody>
      </p:sp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4" r="9677" b="9677"/>
          <a:stretch>
            <a:fillRect/>
          </a:stretch>
        </p:blipFill>
        <p:spPr bwMode="auto">
          <a:xfrm>
            <a:off x="7543800" y="3767472"/>
            <a:ext cx="106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34" y="2819336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05"/>
          <a:stretch/>
        </p:blipFill>
        <p:spPr bwMode="auto">
          <a:xfrm>
            <a:off x="7850109" y="4781103"/>
            <a:ext cx="609600" cy="78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34" y="1463216"/>
            <a:ext cx="596106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1" r="21303"/>
          <a:stretch/>
        </p:blipFill>
        <p:spPr bwMode="auto">
          <a:xfrm>
            <a:off x="709864" y="3699898"/>
            <a:ext cx="3131482" cy="247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SEM_Mazap_NZ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3" y="1295400"/>
            <a:ext cx="3129513" cy="223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191000" y="1752600"/>
            <a:ext cx="3200400" cy="453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fontAlgn="base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2E2E2E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fontAlgn="base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2E2E2E"/>
                </a:solidFill>
                <a:latin typeface="+mn-lt"/>
                <a:cs typeface="+mn-cs"/>
              </a:defRPr>
            </a:lvl2pPr>
            <a:lvl3pPr marL="1143000" indent="-228600" algn="r" rtl="1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2E2E2E"/>
                </a:solidFill>
                <a:latin typeface="+mn-lt"/>
                <a:cs typeface="+mn-cs"/>
              </a:defRPr>
            </a:lvl3pPr>
            <a:lvl4pPr marL="1600200" indent="-228600" algn="r" rtl="1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E2E2E"/>
                </a:solidFill>
                <a:latin typeface="+mn-lt"/>
                <a:cs typeface="+mn-cs"/>
              </a:defRPr>
            </a:lvl4pPr>
            <a:lvl5pPr marL="20574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en-US" altLang="en-US" sz="2200" kern="0" dirty="0" smtClean="0"/>
              <a:t>MSC</a:t>
            </a:r>
            <a:r>
              <a:rPr lang="he-IL" altLang="en-US" sz="2200" kern="0" dirty="0" smtClean="0"/>
              <a:t> בפיסיקה יישומית</a:t>
            </a:r>
          </a:p>
          <a:p>
            <a:pPr marL="0" indent="0">
              <a:lnSpc>
                <a:spcPct val="140000"/>
              </a:lnSpc>
              <a:buNone/>
            </a:pPr>
            <a:endParaRPr lang="he-IL" altLang="en-US" sz="2200" kern="0" dirty="0"/>
          </a:p>
          <a:p>
            <a:pPr marL="0" indent="0">
              <a:lnSpc>
                <a:spcPct val="140000"/>
              </a:lnSpc>
              <a:buNone/>
            </a:pPr>
            <a:r>
              <a:rPr lang="he-IL" altLang="en-US" sz="2200" kern="0" dirty="0" smtClean="0"/>
              <a:t>המחלקה לזהוי פלילי</a:t>
            </a:r>
          </a:p>
          <a:p>
            <a:pPr marL="0" indent="0">
              <a:lnSpc>
                <a:spcPct val="140000"/>
              </a:lnSpc>
              <a:buNone/>
            </a:pPr>
            <a:endParaRPr lang="he-IL" altLang="en-US" sz="2200" kern="0" dirty="0"/>
          </a:p>
          <a:p>
            <a:pPr marL="0" indent="0">
              <a:lnSpc>
                <a:spcPct val="140000"/>
              </a:lnSpc>
              <a:buNone/>
            </a:pPr>
            <a:r>
              <a:rPr lang="he-IL" altLang="en-US" sz="2200" kern="0" dirty="0" smtClean="0"/>
              <a:t>אינטל</a:t>
            </a:r>
          </a:p>
          <a:p>
            <a:pPr marL="0" indent="0">
              <a:lnSpc>
                <a:spcPct val="140000"/>
              </a:lnSpc>
              <a:buNone/>
            </a:pPr>
            <a:endParaRPr lang="he-IL" altLang="en-US" sz="2200" kern="0" dirty="0"/>
          </a:p>
          <a:p>
            <a:pPr marL="0" indent="0">
              <a:lnSpc>
                <a:spcPct val="140000"/>
              </a:lnSpc>
              <a:buNone/>
            </a:pPr>
            <a:r>
              <a:rPr lang="he-IL" altLang="en-US" sz="2200" kern="0" dirty="0" smtClean="0"/>
              <a:t>יועץ עצמאי</a:t>
            </a:r>
          </a:p>
          <a:p>
            <a:pPr marL="0" indent="0">
              <a:lnSpc>
                <a:spcPct val="140000"/>
              </a:lnSpc>
              <a:buNone/>
            </a:pPr>
            <a:endParaRPr lang="he-IL" altLang="en-US" sz="2200" kern="0" dirty="0" smtClean="0"/>
          </a:p>
          <a:p>
            <a:pPr marL="0" indent="0">
              <a:lnSpc>
                <a:spcPct val="140000"/>
              </a:lnSpc>
              <a:buNone/>
            </a:pPr>
            <a:endParaRPr lang="he-IL" altLang="en-US" sz="2200" kern="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27"/>
          <a:stretch/>
        </p:blipFill>
        <p:spPr bwMode="auto">
          <a:xfrm>
            <a:off x="4249688" y="5702625"/>
            <a:ext cx="3168352" cy="46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439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575E6E-43AB-41C2-A3F8-66B6A3C7E7D7}" type="slidenum">
              <a:rPr lang="he-IL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483768" y="1628800"/>
            <a:ext cx="5544666" cy="169200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486" y="1917328"/>
            <a:ext cx="5041230" cy="863600"/>
          </a:xfrm>
        </p:spPr>
        <p:txBody>
          <a:bodyPr/>
          <a:lstStyle/>
          <a:p>
            <a:pPr algn="r"/>
            <a:r>
              <a:rPr lang="he-IL" b="1" smtClean="0"/>
              <a:t>עולם ידע חדש ואמיץ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הנצחון והטרגדיה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2050" name="Picture 2" descr="File:Scriptorium-monk-at-wor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7"/>
          <a:stretch/>
        </p:blipFill>
        <p:spPr bwMode="auto">
          <a:xfrm>
            <a:off x="611560" y="1605895"/>
            <a:ext cx="3954977" cy="355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/>
        </p:blipFill>
        <p:spPr>
          <a:xfrm>
            <a:off x="4856446" y="1639358"/>
            <a:ext cx="3603986" cy="3517833"/>
          </a:xfrm>
          <a:prstGeom prst="rect">
            <a:avLst/>
          </a:prstGeom>
          <a:ln>
            <a:solidFill>
              <a:schemeClr val="accent1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7278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יחסנו למידע – לא מה שהיה פעם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052513"/>
            <a:ext cx="3383607" cy="5184775"/>
          </a:xfrm>
        </p:spPr>
        <p:txBody>
          <a:bodyPr/>
          <a:lstStyle/>
          <a:p>
            <a:pPr marL="0" indent="0">
              <a:buNone/>
            </a:pPr>
            <a:r>
              <a:rPr lang="he-IL" b="1" smtClean="0"/>
              <a:t>1513: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he-IL" sz="2400" smtClean="0"/>
              <a:t>24 ספרים! אוצר בלום!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he-IL" b="1" smtClean="0"/>
              <a:t>2019:</a:t>
            </a:r>
            <a:endParaRPr lang="en-US" b="1" dirty="0"/>
          </a:p>
          <a:p>
            <a:pPr marL="0" indent="0">
              <a:buNone/>
            </a:pPr>
            <a:r>
              <a:rPr lang="he-IL" sz="2400" smtClean="0"/>
              <a:t>300 מיילים ביום! אסון!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97648"/>
            <a:ext cx="4588409" cy="51607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546126"/>
            <a:ext cx="3402165" cy="730746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4932040" y="3645024"/>
            <a:ext cx="1512168" cy="327021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275856" y="2348880"/>
            <a:ext cx="1656184" cy="1329163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E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472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המשתמשים גם הם לא מי שהיו פעם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8313" y="1052513"/>
            <a:ext cx="4607743" cy="4608735"/>
          </a:xfrm>
        </p:spPr>
        <p:txBody>
          <a:bodyPr/>
          <a:lstStyle/>
          <a:p>
            <a:r>
              <a:rPr lang="he-IL" smtClean="0"/>
              <a:t>בני דור </a:t>
            </a:r>
            <a:r>
              <a:rPr lang="en-US" smtClean="0"/>
              <a:t>Y</a:t>
            </a:r>
            <a:r>
              <a:rPr lang="he-IL" smtClean="0"/>
              <a:t> – ומעבר לו – חיים </a:t>
            </a:r>
            <a:r>
              <a:rPr lang="he-IL"/>
              <a:t>בעולם של קישוריות </a:t>
            </a:r>
            <a:r>
              <a:rPr lang="he-IL" smtClean="0"/>
              <a:t>מוחלטת ואינטראקציה מתמדת</a:t>
            </a:r>
            <a:r>
              <a:rPr lang="en-US" smtClean="0"/>
              <a:t/>
            </a:r>
            <a:br>
              <a:rPr lang="en-US" smtClean="0"/>
            </a:br>
            <a:endParaRPr lang="he-IL"/>
          </a:p>
          <a:p>
            <a:r>
              <a:rPr lang="he-IL" smtClean="0"/>
              <a:t>אבל... </a:t>
            </a:r>
            <a:r>
              <a:rPr lang="he-IL"/>
              <a:t>טווח </a:t>
            </a:r>
            <a:r>
              <a:rPr lang="he-IL" smtClean="0"/>
              <a:t>הקשב שלהם </a:t>
            </a:r>
            <a:r>
              <a:rPr lang="he-IL"/>
              <a:t>הוא </a:t>
            </a:r>
            <a:r>
              <a:rPr lang="he-IL" smtClean="0"/>
              <a:t>אפסי</a:t>
            </a:r>
            <a:r>
              <a:rPr lang="en-US" smtClean="0"/>
              <a:t/>
            </a:r>
            <a:br>
              <a:rPr lang="en-US" smtClean="0"/>
            </a:br>
            <a:endParaRPr lang="he-IL"/>
          </a:p>
          <a:p>
            <a:r>
              <a:rPr lang="he-IL"/>
              <a:t>אלה הלקוחות </a:t>
            </a:r>
            <a:r>
              <a:rPr lang="he-IL" smtClean="0"/>
              <a:t>שהספריות </a:t>
            </a:r>
            <a:r>
              <a:rPr lang="he-IL"/>
              <a:t>שלנו </a:t>
            </a:r>
            <a:r>
              <a:rPr lang="he-IL" smtClean="0"/>
              <a:t>צריכות </a:t>
            </a:r>
            <a:r>
              <a:rPr lang="he-IL"/>
              <a:t>לשרת </a:t>
            </a:r>
            <a:r>
              <a:rPr lang="he-IL" smtClean="0"/>
              <a:t>ולמשוך – תוך  תחרות </a:t>
            </a:r>
            <a:r>
              <a:rPr lang="he-IL"/>
              <a:t>עם החתולים!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672" y="3735035"/>
            <a:ext cx="3574800" cy="238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672" y="1124744"/>
            <a:ext cx="3574800" cy="238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עומס מידע נמצא בכל מקום ובכל תחום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8477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e-IL" sz="2400" smtClean="0"/>
              <a:t>במקום העבודה</a:t>
            </a:r>
            <a:endParaRPr lang="he-IL" sz="2400"/>
          </a:p>
          <a:p>
            <a:pPr>
              <a:lnSpc>
                <a:spcPct val="200000"/>
              </a:lnSpc>
            </a:pPr>
            <a:r>
              <a:rPr lang="he-IL" sz="2400"/>
              <a:t>ב</a:t>
            </a:r>
            <a:r>
              <a:rPr lang="he-IL" sz="2400" smtClean="0"/>
              <a:t>מדיה </a:t>
            </a:r>
            <a:r>
              <a:rPr lang="he-IL" sz="2400"/>
              <a:t>חברתית</a:t>
            </a:r>
          </a:p>
          <a:p>
            <a:pPr>
              <a:lnSpc>
                <a:spcPct val="200000"/>
              </a:lnSpc>
            </a:pPr>
            <a:r>
              <a:rPr lang="he-IL" sz="2400" smtClean="0"/>
              <a:t>מקצוע הרפואה</a:t>
            </a:r>
            <a:endParaRPr lang="he-IL" sz="2400"/>
          </a:p>
          <a:p>
            <a:pPr>
              <a:lnSpc>
                <a:spcPct val="200000"/>
              </a:lnSpc>
            </a:pPr>
            <a:r>
              <a:rPr lang="he-IL" sz="2400"/>
              <a:t>ב</a:t>
            </a:r>
            <a:r>
              <a:rPr lang="he-IL" sz="2400" smtClean="0"/>
              <a:t>איסוף </a:t>
            </a:r>
            <a:r>
              <a:rPr lang="he-IL" sz="2400"/>
              <a:t>מודיעין</a:t>
            </a:r>
          </a:p>
          <a:p>
            <a:pPr>
              <a:lnSpc>
                <a:spcPct val="200000"/>
              </a:lnSpc>
            </a:pPr>
            <a:r>
              <a:rPr lang="he-IL" sz="2400" smtClean="0"/>
              <a:t>בצריכת </a:t>
            </a:r>
            <a:r>
              <a:rPr lang="he-IL" sz="2400"/>
              <a:t>חדשות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1026" name="Picture 2" descr="https://pbs.twimg.com/media/D60Mt3gV4AEOnJ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537659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52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3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915816" y="1484784"/>
            <a:ext cx="5544666" cy="169200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534" y="1773312"/>
            <a:ext cx="5041230" cy="863600"/>
          </a:xfrm>
        </p:spPr>
        <p:txBody>
          <a:bodyPr/>
          <a:lstStyle/>
          <a:p>
            <a:pPr algn="ctr"/>
            <a:r>
              <a:rPr lang="he-IL" b="1" smtClean="0"/>
              <a:t>התפוצצות המידע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04250" y="6453188"/>
            <a:ext cx="431800" cy="3603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3575E6E-43AB-41C2-A3F8-66B6A3C7E7D7}" type="slidenum">
              <a:rPr lang="he-IL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6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הכמויות מרשימות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173" y="1218356"/>
            <a:ext cx="8229600" cy="3506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e-IL" sz="2400" smtClean="0"/>
              <a:t>יותר תמונות מצולמות כעת </a:t>
            </a:r>
            <a:r>
              <a:rPr lang="he-IL" sz="2400"/>
              <a:t>מדי יום מאשר </a:t>
            </a:r>
            <a:r>
              <a:rPr lang="he-IL" sz="2400" smtClean="0"/>
              <a:t>במאה </a:t>
            </a:r>
            <a:r>
              <a:rPr lang="he-IL" sz="2400"/>
              <a:t>ה -20 </a:t>
            </a:r>
            <a:r>
              <a:rPr lang="he-IL" sz="2400" smtClean="0"/>
              <a:t>כולה</a:t>
            </a:r>
            <a:endParaRPr lang="he-IL" sz="2400"/>
          </a:p>
          <a:p>
            <a:pPr>
              <a:lnSpc>
                <a:spcPct val="150000"/>
              </a:lnSpc>
            </a:pPr>
            <a:r>
              <a:rPr lang="he-IL" sz="2400" smtClean="0"/>
              <a:t>16 </a:t>
            </a:r>
            <a:r>
              <a:rPr lang="he-IL" sz="2400"/>
              <a:t>טריליון </a:t>
            </a:r>
            <a:r>
              <a:rPr lang="he-IL" sz="2400" smtClean="0"/>
              <a:t>מגהבייט </a:t>
            </a:r>
            <a:r>
              <a:rPr lang="he-IL" sz="2400"/>
              <a:t>של נתונים מיוצרים ברחבי </a:t>
            </a:r>
            <a:r>
              <a:rPr lang="he-IL" sz="2400" smtClean="0"/>
              <a:t>העולם כל </a:t>
            </a:r>
            <a:r>
              <a:rPr lang="he-IL" sz="2400"/>
              <a:t>יום</a:t>
            </a:r>
          </a:p>
          <a:p>
            <a:pPr>
              <a:lnSpc>
                <a:spcPct val="150000"/>
              </a:lnSpc>
            </a:pPr>
            <a:r>
              <a:rPr lang="he-IL" sz="2400" smtClean="0"/>
              <a:t>וכן הלאה...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/>
              <a:t>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5"/>
          <a:stretch/>
        </p:blipFill>
        <p:spPr bwMode="auto">
          <a:xfrm>
            <a:off x="751656" y="3470136"/>
            <a:ext cx="7924800" cy="1605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E7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1656" y="507589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Source: </a:t>
            </a:r>
            <a:r>
              <a:rPr lang="en-US" b="1"/>
              <a:t>How Much Information? </a:t>
            </a:r>
            <a:r>
              <a:rPr lang="en-US"/>
              <a:t>2009 Report on American Consumers</a:t>
            </a:r>
          </a:p>
        </p:txBody>
      </p:sp>
    </p:spTree>
    <p:extLst>
      <p:ext uri="{BB962C8B-B14F-4D97-AF65-F5344CB8AC3E}">
        <p14:creationId xmlns:p14="http://schemas.microsoft.com/office/powerpoint/2010/main" val="40755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57200" y="2132856"/>
            <a:ext cx="8077200" cy="990600"/>
          </a:xfrm>
          <a:prstGeom prst="rect">
            <a:avLst/>
          </a:prstGeom>
          <a:solidFill>
            <a:srgbClr val="E7F4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אבל הכמות איננה העיקר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066800"/>
            <a:ext cx="7931224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2E2E2E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2E2E2E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2E2E2E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E2E2E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9pPr>
          </a:lstStyle>
          <a:p>
            <a:pPr algn="r" rtl="1">
              <a:lnSpc>
                <a:spcPct val="120000"/>
              </a:lnSpc>
            </a:pPr>
            <a:r>
              <a:rPr lang="he-IL" altLang="en-US" sz="2400" kern="0"/>
              <a:t>האם אכפת לנו כמה </a:t>
            </a:r>
            <a:r>
              <a:rPr lang="he-IL" altLang="en-US" sz="2400" kern="0" smtClean="0"/>
              <a:t>מידע יש שם?</a:t>
            </a:r>
            <a:endParaRPr lang="he-IL" altLang="en-US" sz="2400" kern="0"/>
          </a:p>
          <a:p>
            <a:pPr algn="r" rtl="1">
              <a:lnSpc>
                <a:spcPct val="120000"/>
              </a:lnSpc>
            </a:pPr>
            <a:r>
              <a:rPr lang="he-IL" altLang="en-US" sz="2400" kern="0" smtClean="0"/>
              <a:t>אחסון זה זול – לא נגמר החול על שפת הים!</a:t>
            </a:r>
            <a:endParaRPr lang="he-IL" altLang="en-US" sz="2400" kern="0"/>
          </a:p>
          <a:p>
            <a:pPr algn="r" rtl="1">
              <a:lnSpc>
                <a:spcPct val="120000"/>
              </a:lnSpc>
            </a:pPr>
            <a:r>
              <a:rPr lang="he-IL" altLang="en-US" sz="2400" kern="0" smtClean="0"/>
              <a:t>עלינו להסתכל </a:t>
            </a:r>
            <a:r>
              <a:rPr lang="he-IL" altLang="en-US" sz="2400" kern="0"/>
              <a:t>על </a:t>
            </a:r>
            <a:r>
              <a:rPr lang="he-IL" altLang="en-US" sz="2400" b="1" kern="0"/>
              <a:t>צפיפות הערך </a:t>
            </a:r>
            <a:r>
              <a:rPr lang="he-IL" altLang="en-US" sz="2400" kern="0"/>
              <a:t>של מידע: </a:t>
            </a:r>
            <a:r>
              <a:rPr lang="he-IL" altLang="en-US" sz="2400" kern="0" smtClean="0"/>
              <a:t>מגהבייט יכול לגרום הרבה </a:t>
            </a:r>
            <a:r>
              <a:rPr lang="he-IL" altLang="en-US" sz="2400" kern="0"/>
              <a:t>טוב, או נזק רב, או </a:t>
            </a:r>
            <a:r>
              <a:rPr lang="he-IL" altLang="en-US" sz="2400" kern="0" smtClean="0"/>
              <a:t>לא זה ולא זה, </a:t>
            </a:r>
            <a:r>
              <a:rPr lang="he-IL" altLang="en-US" sz="2400" kern="0"/>
              <a:t>או שניהם </a:t>
            </a:r>
            <a:r>
              <a:rPr lang="he-IL" altLang="en-US" sz="2400" kern="0" smtClean="0"/>
              <a:t>כאחד...</a:t>
            </a:r>
            <a:endParaRPr lang="en-US" altLang="en-US" sz="2400" kern="0" dirty="0"/>
          </a:p>
        </p:txBody>
      </p:sp>
      <p:grpSp>
        <p:nvGrpSpPr>
          <p:cNvPr id="18" name="Group 17"/>
          <p:cNvGrpSpPr/>
          <p:nvPr/>
        </p:nvGrpSpPr>
        <p:grpSpPr>
          <a:xfrm>
            <a:off x="997000" y="3501008"/>
            <a:ext cx="6998856" cy="2696592"/>
            <a:chOff x="997000" y="3501008"/>
            <a:chExt cx="6998856" cy="2696592"/>
          </a:xfrm>
        </p:grpSpPr>
        <p:sp>
          <p:nvSpPr>
            <p:cNvPr id="7" name="Freeform 26"/>
            <p:cNvSpPr>
              <a:spLocks/>
            </p:cNvSpPr>
            <p:nvPr/>
          </p:nvSpPr>
          <p:spPr bwMode="auto">
            <a:xfrm rot="21359450">
              <a:off x="1375981" y="3657600"/>
              <a:ext cx="3733800" cy="2540000"/>
            </a:xfrm>
            <a:custGeom>
              <a:avLst/>
              <a:gdLst>
                <a:gd name="T0" fmla="*/ 0 w 2352"/>
                <a:gd name="T1" fmla="*/ 976 h 1744"/>
                <a:gd name="T2" fmla="*/ 336 w 2352"/>
                <a:gd name="T3" fmla="*/ 400 h 1744"/>
                <a:gd name="T4" fmla="*/ 672 w 2352"/>
                <a:gd name="T5" fmla="*/ 160 h 1744"/>
                <a:gd name="T6" fmla="*/ 1488 w 2352"/>
                <a:gd name="T7" fmla="*/ 160 h 1744"/>
                <a:gd name="T8" fmla="*/ 2112 w 2352"/>
                <a:gd name="T9" fmla="*/ 1120 h 1744"/>
                <a:gd name="T10" fmla="*/ 2352 w 2352"/>
                <a:gd name="T11" fmla="*/ 1744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2" h="1744">
                  <a:moveTo>
                    <a:pt x="0" y="976"/>
                  </a:moveTo>
                  <a:cubicBezTo>
                    <a:pt x="112" y="756"/>
                    <a:pt x="224" y="536"/>
                    <a:pt x="336" y="400"/>
                  </a:cubicBezTo>
                  <a:cubicBezTo>
                    <a:pt x="448" y="264"/>
                    <a:pt x="480" y="200"/>
                    <a:pt x="672" y="160"/>
                  </a:cubicBezTo>
                  <a:cubicBezTo>
                    <a:pt x="864" y="120"/>
                    <a:pt x="1248" y="0"/>
                    <a:pt x="1488" y="160"/>
                  </a:cubicBezTo>
                  <a:cubicBezTo>
                    <a:pt x="1728" y="320"/>
                    <a:pt x="1968" y="856"/>
                    <a:pt x="2112" y="1120"/>
                  </a:cubicBezTo>
                  <a:cubicBezTo>
                    <a:pt x="2256" y="1384"/>
                    <a:pt x="2312" y="1640"/>
                    <a:pt x="2352" y="1744"/>
                  </a:cubicBezTo>
                </a:path>
              </a:pathLst>
            </a:custGeom>
            <a:noFill/>
            <a:ln w="38100" cap="flat" cmpd="sng">
              <a:solidFill>
                <a:srgbClr val="990033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27"/>
            <p:cNvSpPr>
              <a:spLocks noChangeShapeType="1"/>
            </p:cNvSpPr>
            <p:nvPr/>
          </p:nvSpPr>
          <p:spPr bwMode="auto">
            <a:xfrm>
              <a:off x="1043608" y="5740400"/>
              <a:ext cx="5917198" cy="0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 flipV="1">
              <a:off x="1398206" y="3911600"/>
              <a:ext cx="0" cy="2184400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6960806" y="5511800"/>
              <a:ext cx="10350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rtl="1"/>
              <a:r>
                <a:rPr lang="en-US" altLang="en-US" dirty="0"/>
                <a:t>Quantity</a:t>
              </a:r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rot="21009971">
              <a:off x="1331531" y="5000625"/>
              <a:ext cx="5921375" cy="414338"/>
            </a:xfrm>
            <a:custGeom>
              <a:avLst/>
              <a:gdLst>
                <a:gd name="T0" fmla="*/ 0 w 2352"/>
                <a:gd name="T1" fmla="*/ 976 h 1744"/>
                <a:gd name="T2" fmla="*/ 336 w 2352"/>
                <a:gd name="T3" fmla="*/ 400 h 1744"/>
                <a:gd name="T4" fmla="*/ 672 w 2352"/>
                <a:gd name="T5" fmla="*/ 160 h 1744"/>
                <a:gd name="T6" fmla="*/ 1488 w 2352"/>
                <a:gd name="T7" fmla="*/ 160 h 1744"/>
                <a:gd name="T8" fmla="*/ 2112 w 2352"/>
                <a:gd name="T9" fmla="*/ 1120 h 1744"/>
                <a:gd name="T10" fmla="*/ 2352 w 2352"/>
                <a:gd name="T11" fmla="*/ 1744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2" h="1744">
                  <a:moveTo>
                    <a:pt x="0" y="976"/>
                  </a:moveTo>
                  <a:cubicBezTo>
                    <a:pt x="112" y="756"/>
                    <a:pt x="224" y="536"/>
                    <a:pt x="336" y="400"/>
                  </a:cubicBezTo>
                  <a:cubicBezTo>
                    <a:pt x="448" y="264"/>
                    <a:pt x="480" y="200"/>
                    <a:pt x="672" y="160"/>
                  </a:cubicBezTo>
                  <a:cubicBezTo>
                    <a:pt x="864" y="120"/>
                    <a:pt x="1248" y="0"/>
                    <a:pt x="1488" y="160"/>
                  </a:cubicBezTo>
                  <a:cubicBezTo>
                    <a:pt x="1728" y="320"/>
                    <a:pt x="1968" y="856"/>
                    <a:pt x="2112" y="1120"/>
                  </a:cubicBezTo>
                  <a:cubicBezTo>
                    <a:pt x="2256" y="1384"/>
                    <a:pt x="2312" y="1640"/>
                    <a:pt x="2352" y="1744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31"/>
            <p:cNvSpPr txBox="1">
              <a:spLocks noChangeArrowheads="1"/>
            </p:cNvSpPr>
            <p:nvPr/>
          </p:nvSpPr>
          <p:spPr bwMode="auto">
            <a:xfrm>
              <a:off x="2411760" y="3933056"/>
              <a:ext cx="12890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rtl="1"/>
              <a:r>
                <a:rPr lang="en-US" altLang="en-US" sz="1400" dirty="0">
                  <a:solidFill>
                    <a:srgbClr val="990033"/>
                  </a:solidFill>
                </a:rPr>
                <a:t>Accessed info</a:t>
              </a:r>
            </a:p>
          </p:txBody>
        </p:sp>
        <p:sp>
          <p:nvSpPr>
            <p:cNvPr id="13" name="Text Box 32"/>
            <p:cNvSpPr txBox="1">
              <a:spLocks noChangeArrowheads="1"/>
            </p:cNvSpPr>
            <p:nvPr/>
          </p:nvSpPr>
          <p:spPr bwMode="auto">
            <a:xfrm>
              <a:off x="5589206" y="4445000"/>
              <a:ext cx="13684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rtl="1"/>
              <a:r>
                <a:rPr lang="en-US" altLang="en-US" sz="1400" dirty="0">
                  <a:solidFill>
                    <a:schemeClr val="accent2"/>
                  </a:solidFill>
                </a:rPr>
                <a:t>Accessible info</a:t>
              </a:r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997000" y="3501008"/>
              <a:ext cx="7360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rtl="1"/>
              <a:r>
                <a:rPr lang="en-US" altLang="en-US" dirty="0" smtClean="0"/>
                <a:t>value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868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גורם חשוב: מודל השימוש המצופה מאתנו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8313" y="1268561"/>
            <a:ext cx="85232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2E2E2E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2E2E2E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2E2E2E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E2E2E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9pPr>
          </a:lstStyle>
          <a:p>
            <a:pPr algn="r" rtl="1">
              <a:lnSpc>
                <a:spcPct val="120000"/>
              </a:lnSpc>
            </a:pPr>
            <a:r>
              <a:rPr lang="he-IL" altLang="en-US" sz="2400" b="1" kern="0"/>
              <a:t>ויקיפדיה –</a:t>
            </a:r>
            <a:r>
              <a:rPr lang="he-IL" altLang="en-US" sz="2400" b="1" kern="0" smtClean="0"/>
              <a:t> </a:t>
            </a:r>
            <a:r>
              <a:rPr lang="he-IL" altLang="en-US" sz="2400" b="1" kern="0"/>
              <a:t>10 </a:t>
            </a:r>
            <a:r>
              <a:rPr lang="he-IL" altLang="en-US" sz="2400" b="1" kern="0" smtClean="0"/>
              <a:t>טרהבייט </a:t>
            </a:r>
            <a:r>
              <a:rPr lang="he-IL" altLang="en-US" sz="2400" b="1" kern="0" smtClean="0">
                <a:sym typeface="Wingdings" panose="05000000000000000000" pitchFamily="2" charset="2"/>
              </a:rPr>
              <a:t></a:t>
            </a:r>
            <a:r>
              <a:rPr lang="he-IL" altLang="en-US" sz="2400" b="1" kern="0" smtClean="0"/>
              <a:t> אין עומס</a:t>
            </a:r>
            <a:endParaRPr lang="he-IL" altLang="en-US" sz="2400" b="1" kern="0"/>
          </a:p>
          <a:p>
            <a:pPr algn="r" rtl="1">
              <a:lnSpc>
                <a:spcPct val="120000"/>
              </a:lnSpc>
            </a:pPr>
            <a:r>
              <a:rPr lang="he-IL" altLang="en-US" sz="2400" b="1" kern="0"/>
              <a:t>300 מיילים בתיבת הדואר הנכנס </a:t>
            </a:r>
            <a:r>
              <a:rPr lang="he-IL" altLang="en-US" sz="2400" b="1" kern="0" smtClean="0"/>
              <a:t>– </a:t>
            </a:r>
            <a:r>
              <a:rPr lang="he-IL" altLang="en-US" sz="2400" b="1" kern="0"/>
              <a:t>10 </a:t>
            </a:r>
            <a:r>
              <a:rPr lang="he-IL" altLang="en-US" sz="2400" b="1" kern="0" smtClean="0"/>
              <a:t>מגהבייט </a:t>
            </a:r>
            <a:r>
              <a:rPr lang="he-IL" altLang="en-US" sz="2400" b="1" kern="0" smtClean="0">
                <a:sym typeface="Wingdings" panose="05000000000000000000" pitchFamily="2" charset="2"/>
              </a:rPr>
              <a:t></a:t>
            </a:r>
            <a:r>
              <a:rPr lang="he-IL" altLang="en-US" sz="2400" b="1" kern="0" smtClean="0"/>
              <a:t> </a:t>
            </a:r>
            <a:r>
              <a:rPr lang="he-IL" altLang="en-US" sz="2400" b="1" kern="0"/>
              <a:t>עומס עצום</a:t>
            </a:r>
          </a:p>
          <a:p>
            <a:pPr algn="r" rtl="1">
              <a:lnSpc>
                <a:spcPct val="120000"/>
              </a:lnSpc>
            </a:pPr>
            <a:endParaRPr lang="he-IL" altLang="en-US" sz="2400" b="1" kern="0"/>
          </a:p>
          <a:p>
            <a:pPr marL="0" indent="0" algn="r" rtl="1">
              <a:lnSpc>
                <a:spcPct val="120000"/>
              </a:lnSpc>
              <a:buNone/>
            </a:pPr>
            <a:r>
              <a:rPr lang="he-IL" altLang="en-US" sz="2400" b="1" kern="0" smtClean="0"/>
              <a:t>ההבדל</a:t>
            </a:r>
            <a:r>
              <a:rPr lang="he-IL" altLang="en-US" sz="2400" b="1" kern="0"/>
              <a:t>:</a:t>
            </a:r>
          </a:p>
          <a:p>
            <a:pPr algn="r" rtl="1">
              <a:lnSpc>
                <a:spcPct val="120000"/>
              </a:lnSpc>
            </a:pPr>
            <a:r>
              <a:rPr lang="he-IL" altLang="en-US" sz="2400" b="1" kern="0"/>
              <a:t>ויקיפדיה: </a:t>
            </a:r>
            <a:r>
              <a:rPr lang="en-US" altLang="en-US" sz="2400" kern="0" smtClean="0"/>
              <a:t>Pull Mode</a:t>
            </a:r>
            <a:r>
              <a:rPr lang="he-IL" altLang="en-US" sz="2400" kern="0" smtClean="0"/>
              <a:t>; אין ציפייה שנקרא את הכל</a:t>
            </a:r>
            <a:endParaRPr lang="he-IL" altLang="en-US" sz="2400" kern="0"/>
          </a:p>
          <a:p>
            <a:pPr algn="r" rtl="1">
              <a:lnSpc>
                <a:spcPct val="120000"/>
              </a:lnSpc>
            </a:pPr>
            <a:r>
              <a:rPr lang="he-IL" altLang="en-US" sz="2400" b="1" kern="0"/>
              <a:t>תיבת דואר נכנס: </a:t>
            </a:r>
            <a:r>
              <a:rPr lang="en-US" altLang="en-US" sz="2400" kern="0" smtClean="0"/>
              <a:t>Push Mode</a:t>
            </a:r>
            <a:r>
              <a:rPr lang="he-IL" altLang="en-US" sz="2400" kern="0" smtClean="0"/>
              <a:t>; </a:t>
            </a:r>
            <a:r>
              <a:rPr lang="he-IL" altLang="en-US" sz="2400" kern="0"/>
              <a:t>ציפייה משתמעת לצרוך </a:t>
            </a:r>
            <a:r>
              <a:rPr lang="he-IL" altLang="en-US" sz="2400" kern="0" smtClean="0"/>
              <a:t>הכל</a:t>
            </a:r>
            <a:endParaRPr lang="he-IL" altLang="en-US" sz="2400" kern="0"/>
          </a:p>
          <a:p>
            <a:pPr algn="r" rtl="1">
              <a:lnSpc>
                <a:spcPct val="120000"/>
              </a:lnSpc>
            </a:pPr>
            <a:endParaRPr lang="he-IL" altLang="en-US" sz="2400" b="1" kern="0"/>
          </a:p>
          <a:p>
            <a:pPr algn="r" rtl="1">
              <a:lnSpc>
                <a:spcPct val="120000"/>
              </a:lnSpc>
            </a:pPr>
            <a:r>
              <a:rPr lang="he-IL" altLang="en-US" sz="2400" kern="0"/>
              <a:t>למרבה הצער, משתמשים מכורים </a:t>
            </a:r>
            <a:r>
              <a:rPr lang="he-IL" altLang="en-US" sz="2400" kern="0" smtClean="0"/>
              <a:t>ל-</a:t>
            </a:r>
            <a:r>
              <a:rPr lang="en-US" altLang="en-US" sz="2400" kern="0" smtClean="0"/>
              <a:t>push</a:t>
            </a:r>
            <a:r>
              <a:rPr lang="he-IL" altLang="en-US" sz="2400" kern="0" smtClean="0"/>
              <a:t> - </a:t>
            </a:r>
            <a:r>
              <a:rPr lang="he-IL" altLang="en-US" sz="2400" kern="0"/>
              <a:t>וסובלים </a:t>
            </a:r>
            <a:r>
              <a:rPr lang="he-IL" altLang="en-US" sz="2400" kern="0" smtClean="0"/>
              <a:t>מעומס הרסני</a:t>
            </a:r>
            <a:endParaRPr lang="en-US" altLang="en-US" sz="2200" kern="0" dirty="0"/>
          </a:p>
        </p:txBody>
      </p:sp>
      <p:pic>
        <p:nvPicPr>
          <p:cNvPr id="1096" name="Picture 72" descr="C:\Users\Nathan\AppData\Local\Microsoft\Windows\INetCache\IE\2RX1RMUJ\Sert_-_sad_smile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22502"/>
            <a:ext cx="445170" cy="44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1" name="Picture 77" descr="C:\Users\Nathan\AppData\Local\Microsoft\Windows\INetCache\IE\YFXUE9E3\Mr._Smiley_Face.sv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05203"/>
            <a:ext cx="417299" cy="41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9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התפקיד של</a:t>
            </a:r>
            <a:r>
              <a:rPr lang="en-US" sz="2800" smtClean="0"/>
              <a:t>AI</a:t>
            </a:r>
            <a:r>
              <a:rPr lang="en-US" smtClean="0"/>
              <a:t> </a:t>
            </a:r>
            <a:r>
              <a:rPr lang="he-IL" smtClean="0"/>
              <a:t> ונתוני עתק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96529"/>
            <a:ext cx="8229600" cy="4536727"/>
          </a:xfrm>
        </p:spPr>
        <p:txBody>
          <a:bodyPr/>
          <a:lstStyle/>
          <a:p>
            <a:r>
              <a:rPr lang="he-IL" sz="2400" smtClean="0"/>
              <a:t>דווקא ביג דאטה אין פירושו עומס מידע</a:t>
            </a:r>
          </a:p>
          <a:p>
            <a:endParaRPr lang="he-IL" sz="2400" smtClean="0"/>
          </a:p>
          <a:p>
            <a:r>
              <a:rPr lang="he-IL" sz="2400" smtClean="0"/>
              <a:t>נתוני עתק אינם </a:t>
            </a:r>
            <a:r>
              <a:rPr lang="he-IL" sz="2400"/>
              <a:t>גורמים </a:t>
            </a:r>
            <a:r>
              <a:rPr lang="he-IL" sz="2400" smtClean="0"/>
              <a:t>לעומס – </a:t>
            </a:r>
            <a:r>
              <a:rPr lang="he-IL" sz="2400"/>
              <a:t>המחשב מטפל בנתונים, והוא </a:t>
            </a:r>
            <a:r>
              <a:rPr lang="he-IL" sz="2400" smtClean="0"/>
              <a:t>לעולם אינו </a:t>
            </a:r>
            <a:r>
              <a:rPr lang="he-IL" sz="2400"/>
              <a:t>מתלונן</a:t>
            </a:r>
          </a:p>
          <a:p>
            <a:endParaRPr lang="he-IL" sz="2400"/>
          </a:p>
          <a:p>
            <a:r>
              <a:rPr lang="he-IL" sz="2400" smtClean="0"/>
              <a:t>ככל שאתה מכניס</a:t>
            </a:r>
            <a:r>
              <a:rPr lang="en-US" sz="2400" smtClean="0"/>
              <a:t> </a:t>
            </a:r>
            <a:r>
              <a:rPr lang="he-IL" sz="2400" smtClean="0"/>
              <a:t>יותר נתונים, כך טובה יותר התוצאה</a:t>
            </a:r>
          </a:p>
          <a:p>
            <a:endParaRPr lang="he-IL" sz="2400" smtClean="0"/>
          </a:p>
          <a:p>
            <a:r>
              <a:rPr lang="he-IL" sz="2400" smtClean="0"/>
              <a:t>ככל שיותר נתונים </a:t>
            </a:r>
            <a:r>
              <a:rPr lang="he-IL" sz="2400"/>
              <a:t>הולכים </a:t>
            </a:r>
            <a:r>
              <a:rPr lang="he-IL" sz="2400" smtClean="0"/>
              <a:t>לטיפול של </a:t>
            </a:r>
            <a:r>
              <a:rPr lang="en-US" sz="2400" smtClean="0"/>
              <a:t>AI</a:t>
            </a:r>
            <a:r>
              <a:rPr lang="he-IL" sz="2400" smtClean="0"/>
              <a:t>, כך נשארים פחות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he-IL" sz="2400" smtClean="0"/>
              <a:t>נתונים </a:t>
            </a:r>
            <a:r>
              <a:rPr lang="he-IL" sz="2400"/>
              <a:t>שבני </a:t>
            </a:r>
            <a:r>
              <a:rPr lang="he-IL" sz="2400" smtClean="0"/>
              <a:t>אדם </a:t>
            </a:r>
            <a:r>
              <a:rPr lang="he-IL" sz="2400"/>
              <a:t>צריכים להתמודד איתם!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4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כוון מבטיח: </a:t>
            </a:r>
            <a:r>
              <a:rPr lang="en-US" sz="2800" smtClean="0"/>
              <a:t>AI</a:t>
            </a:r>
            <a:r>
              <a:rPr lang="he-IL" smtClean="0"/>
              <a:t> כפתרון לעומס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4775"/>
          </a:xfrm>
          <a:noFill/>
        </p:spPr>
        <p:txBody>
          <a:bodyPr/>
          <a:lstStyle/>
          <a:p>
            <a:pPr>
              <a:spcBef>
                <a:spcPts val="50"/>
              </a:spcBef>
              <a:spcAft>
                <a:spcPts val="1500"/>
              </a:spcAft>
            </a:pPr>
            <a:r>
              <a:rPr lang="en-US" sz="2400" smtClean="0"/>
              <a:t>Knowmail</a:t>
            </a:r>
            <a:r>
              <a:rPr lang="he-IL" sz="2400" smtClean="0"/>
              <a:t> מזהה </a:t>
            </a:r>
            <a:r>
              <a:rPr lang="he-IL" sz="2400"/>
              <a:t>את </a:t>
            </a:r>
            <a:r>
              <a:rPr lang="he-IL" sz="2400" smtClean="0"/>
              <a:t>המיילים הקריטיים ב-</a:t>
            </a:r>
            <a:r>
              <a:rPr lang="en-US" sz="2400" smtClean="0"/>
              <a:t>inbox</a:t>
            </a:r>
            <a:endParaRPr lang="he-IL" sz="2400"/>
          </a:p>
          <a:p>
            <a:pPr>
              <a:spcBef>
                <a:spcPts val="50"/>
              </a:spcBef>
              <a:spcAft>
                <a:spcPts val="1500"/>
              </a:spcAft>
            </a:pPr>
            <a:r>
              <a:rPr lang="en-US" sz="2400" smtClean="0"/>
              <a:t>Semantic Scholar</a:t>
            </a:r>
            <a:r>
              <a:rPr lang="he-IL" sz="2400" smtClean="0"/>
              <a:t> משתמש ביכולת ניתוח סמנטי כדי לזהות מאמרים חשובים וקשרים ביניהם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14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958570" y="2996952"/>
            <a:ext cx="5760640" cy="2730147"/>
            <a:chOff x="1358900" y="2996952"/>
            <a:chExt cx="6424613" cy="30448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8900" y="2996952"/>
              <a:ext cx="6424613" cy="30448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814" y="3064119"/>
              <a:ext cx="1924050" cy="452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72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411710" y="1628800"/>
            <a:ext cx="5544666" cy="169200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3428" y="1917328"/>
            <a:ext cx="5041230" cy="8636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e-IL" b="1"/>
              <a:t>סיכונים ואתגרים של </a:t>
            </a:r>
            <a:r>
              <a:rPr lang="he-IL" b="1" smtClean="0"/>
              <a:t>עומס המידע באקדמיה </a:t>
            </a:r>
            <a:r>
              <a:rPr lang="he-IL" b="1"/>
              <a:t>ובספריות</a:t>
            </a:r>
            <a:r>
              <a:rPr lang="en-US" b="1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04250" y="6453188"/>
            <a:ext cx="431800" cy="3603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3575E6E-43AB-41C2-A3F8-66B6A3C7E7D7}" type="slidenum">
              <a:rPr lang="he-IL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6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“No Time to Think”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77450"/>
            <a:ext cx="8229600" cy="51847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he-IL" sz="2400"/>
              <a:t>בנוסף </a:t>
            </a:r>
            <a:r>
              <a:rPr lang="he-IL" sz="2400" smtClean="0"/>
              <a:t>לעומס הרגיל </a:t>
            </a:r>
            <a:r>
              <a:rPr lang="he-IL" sz="2400"/>
              <a:t>של כל עובדי הידע ...</a:t>
            </a:r>
          </a:p>
          <a:p>
            <a:pPr>
              <a:lnSpc>
                <a:spcPct val="150000"/>
              </a:lnSpc>
            </a:pPr>
            <a:r>
              <a:rPr lang="he-IL" sz="2400" smtClean="0"/>
              <a:t>עומס המידע מונע מתלמידים ומאקדמאים חשיבה יצירתית</a:t>
            </a:r>
          </a:p>
          <a:p>
            <a:pPr>
              <a:lnSpc>
                <a:spcPct val="150000"/>
              </a:lnSpc>
            </a:pPr>
            <a:r>
              <a:rPr lang="he-IL" sz="2400" smtClean="0"/>
              <a:t>די בנוכחות של הטלפון החכם כדי לפגוע בלמידה</a:t>
            </a:r>
          </a:p>
          <a:p>
            <a:pPr>
              <a:lnSpc>
                <a:spcPct val="150000"/>
              </a:lnSpc>
            </a:pPr>
            <a:r>
              <a:rPr lang="he-IL" sz="2400" smtClean="0"/>
              <a:t>אין לפרופסור ותלמידיו רוחב פס שיאפשר אינטראקציה ביניהם</a:t>
            </a:r>
            <a:endParaRPr lang="he-IL" sz="2400"/>
          </a:p>
          <a:p>
            <a:pPr>
              <a:lnSpc>
                <a:spcPct val="150000"/>
              </a:lnSpc>
            </a:pPr>
            <a:endParaRPr lang="he-IL" sz="1400" smtClean="0"/>
          </a:p>
          <a:p>
            <a:pPr marL="0" indent="0">
              <a:lnSpc>
                <a:spcPct val="150000"/>
              </a:lnSpc>
              <a:buNone/>
            </a:pPr>
            <a:r>
              <a:rPr lang="he-IL" sz="2400" smtClean="0">
                <a:sym typeface="Wingdings" panose="05000000000000000000" pitchFamily="2" charset="2"/>
              </a:rPr>
              <a:t> </a:t>
            </a:r>
            <a:r>
              <a:rPr lang="he-IL" sz="2400" smtClean="0"/>
              <a:t>יש כאן איום חמור על </a:t>
            </a:r>
            <a:r>
              <a:rPr lang="he-IL" sz="2400"/>
              <a:t>הפרדיגמה האקדמית הקלאסית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7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המעבר לדיגיטציה הוא עניין מורכב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0569"/>
            <a:ext cx="8229600" cy="5184775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e-IL" sz="2400" smtClean="0"/>
              <a:t>ספריות נתונות ללחץ </a:t>
            </a:r>
            <a:r>
              <a:rPr lang="he-IL" sz="2400"/>
              <a:t>חזק להחליף נייר </a:t>
            </a:r>
            <a:r>
              <a:rPr lang="he-IL" sz="2400" smtClean="0"/>
              <a:t>במידע </a:t>
            </a:r>
            <a:r>
              <a:rPr lang="he-IL" sz="2400"/>
              <a:t>דיגיטלי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e-IL" sz="2400"/>
              <a:t>היתרונות </a:t>
            </a:r>
            <a:r>
              <a:rPr lang="he-IL" sz="2400" smtClean="0"/>
              <a:t>המיידיים מבחינת שטח </a:t>
            </a:r>
            <a:r>
              <a:rPr lang="he-IL" sz="2400"/>
              <a:t>אחסון </a:t>
            </a:r>
            <a:r>
              <a:rPr lang="he-IL" sz="2400" smtClean="0"/>
              <a:t>ועלויות הם </a:t>
            </a:r>
            <a:r>
              <a:rPr lang="he-IL" sz="2400"/>
              <a:t>ברורים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e-IL" sz="2400" smtClean="0"/>
              <a:t>גם המשתמשים נהנים מהיתרונות </a:t>
            </a:r>
            <a:r>
              <a:rPr lang="he-IL" sz="2400"/>
              <a:t>של גישה מרחוק</a:t>
            </a:r>
          </a:p>
          <a:p>
            <a:pPr mar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lang="he-IL" sz="2400" smtClean="0"/>
              <a:t>      </a:t>
            </a:r>
            <a:r>
              <a:rPr lang="he-IL" sz="2800" b="1"/>
              <a:t>אבל...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he-IL" sz="3200" smtClean="0"/>
              <a:t>נייר שורד מאות שנים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3816592" cy="35581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507"/>
          <a:stretch/>
        </p:blipFill>
        <p:spPr bwMode="auto">
          <a:xfrm>
            <a:off x="4561480" y="1772817"/>
            <a:ext cx="4170945" cy="35581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87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tabLst>
                <a:tab pos="4398963" algn="l"/>
              </a:tabLst>
            </a:pPr>
            <a:r>
              <a:rPr lang="he-IL" sz="3200" smtClean="0"/>
              <a:t>האם מדיה דיגיטלית תשרוד 50 שנה?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9"/>
          <a:stretch/>
        </p:blipFill>
        <p:spPr bwMode="auto">
          <a:xfrm>
            <a:off x="3923928" y="1768540"/>
            <a:ext cx="4752529" cy="353266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764740"/>
            <a:ext cx="2954147" cy="353266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22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האם אנו יוצרים חור שחור בידע האנושי?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96553"/>
            <a:ext cx="8229600" cy="5184775"/>
          </a:xfrm>
        </p:spPr>
        <p:txBody>
          <a:bodyPr/>
          <a:lstStyle/>
          <a:p>
            <a:pPr>
              <a:tabLst>
                <a:tab pos="4398963" algn="l"/>
              </a:tabLst>
            </a:pPr>
            <a:r>
              <a:rPr lang="he-IL" sz="2400" smtClean="0"/>
              <a:t>זה שסורקים מידע לא אומר שהוא יישמר</a:t>
            </a:r>
          </a:p>
          <a:p>
            <a:pPr marL="0" indent="0">
              <a:buNone/>
              <a:tabLst>
                <a:tab pos="4398963" algn="l"/>
              </a:tabLst>
            </a:pPr>
            <a:endParaRPr lang="he-IL" sz="1050"/>
          </a:p>
          <a:p>
            <a:pPr>
              <a:tabLst>
                <a:tab pos="4398963" algn="l"/>
              </a:tabLst>
            </a:pPr>
            <a:r>
              <a:rPr lang="he-IL" sz="2400" smtClean="0"/>
              <a:t>"משבר לפנינו: </a:t>
            </a:r>
            <a:r>
              <a:rPr lang="he-IL" sz="2400"/>
              <a:t>העלות של העברת מידע דיגיטלי </a:t>
            </a:r>
            <a:r>
              <a:rPr lang="he-IL" sz="2400" smtClean="0"/>
              <a:t>היא כבירה,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he-IL" sz="2400" smtClean="0"/>
              <a:t> ארה"ב </a:t>
            </a:r>
            <a:r>
              <a:rPr lang="he-IL" sz="2400"/>
              <a:t>לא יכולה להרשות לעצמה לעשות את זה</a:t>
            </a:r>
            <a:r>
              <a:rPr lang="he-IL" sz="2400" smtClean="0"/>
              <a:t>"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800" smtClean="0"/>
              <a:t/>
            </a:r>
            <a:br>
              <a:rPr lang="en-US" sz="800" smtClean="0"/>
            </a:br>
            <a:r>
              <a:rPr lang="he-IL" sz="2400" smtClean="0"/>
              <a:t>       </a:t>
            </a:r>
            <a:r>
              <a:rPr lang="he-IL" sz="2400"/>
              <a:t>- מנהל </a:t>
            </a:r>
            <a:r>
              <a:rPr lang="he-IL" sz="2400" smtClean="0"/>
              <a:t>בכיר ב-</a:t>
            </a:r>
            <a:r>
              <a:rPr lang="en-US" sz="2400" smtClean="0"/>
              <a:t>Seagate</a:t>
            </a:r>
            <a:endParaRPr lang="he-IL" sz="2400"/>
          </a:p>
          <a:p>
            <a:pPr marL="0" indent="0">
              <a:buNone/>
              <a:tabLst>
                <a:tab pos="4398963" algn="l"/>
              </a:tabLst>
            </a:pPr>
            <a:endParaRPr lang="he-IL" sz="1050"/>
          </a:p>
          <a:p>
            <a:pPr>
              <a:tabLst>
                <a:tab pos="4398963" algn="l"/>
              </a:tabLst>
            </a:pPr>
            <a:r>
              <a:rPr lang="he-IL" sz="2400" smtClean="0"/>
              <a:t>וכל הטרהבייטים שאנו מפקידים בדואר </a:t>
            </a:r>
            <a:r>
              <a:rPr lang="he-IL" sz="2400"/>
              <a:t>אלקטרוני, פייסבוק, </a:t>
            </a:r>
            <a:r>
              <a:rPr lang="he-IL" sz="2400" smtClean="0"/>
              <a:t>אינסטגרם, ווטסאפ... </a:t>
            </a:r>
            <a:r>
              <a:rPr lang="he-IL" sz="2400"/>
              <a:t>כל </a:t>
            </a:r>
            <a:r>
              <a:rPr lang="he-IL" sz="2400" smtClean="0"/>
              <a:t>זה ייעלם</a:t>
            </a:r>
            <a:endParaRPr lang="he-IL" sz="2400"/>
          </a:p>
          <a:p>
            <a:pPr>
              <a:tabLst>
                <a:tab pos="4398963" algn="l"/>
              </a:tabLst>
            </a:pPr>
            <a:endParaRPr lang="he-IL" sz="1050"/>
          </a:p>
          <a:p>
            <a:pPr marL="0" indent="0">
              <a:buNone/>
              <a:tabLst>
                <a:tab pos="4398963" algn="l"/>
              </a:tabLst>
            </a:pPr>
            <a:endParaRPr lang="he-IL" sz="2400" smtClean="0">
              <a:sym typeface="Wingdings" panose="05000000000000000000" pitchFamily="2" charset="2"/>
            </a:endParaRPr>
          </a:p>
          <a:p>
            <a:pPr marL="0" indent="0">
              <a:buNone/>
              <a:tabLst>
                <a:tab pos="4398963" algn="l"/>
              </a:tabLst>
            </a:pPr>
            <a:r>
              <a:rPr lang="he-IL" sz="2400" smtClean="0">
                <a:sym typeface="Wingdings" panose="05000000000000000000" pitchFamily="2" charset="2"/>
              </a:rPr>
              <a:t> </a:t>
            </a:r>
            <a:r>
              <a:rPr lang="he-IL" sz="2400" smtClean="0"/>
              <a:t>אנו </a:t>
            </a:r>
            <a:r>
              <a:rPr lang="he-IL" sz="2400"/>
              <a:t>חיים ב"עידן המידע "- אך אנו משאירים </a:t>
            </a:r>
            <a:r>
              <a:rPr lang="he-IL" sz="2400" smtClean="0"/>
              <a:t>חור גדול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he-IL" sz="2400" smtClean="0"/>
              <a:t>     ברקורד ההיסטורי לחוקרי העתיד </a:t>
            </a:r>
            <a:r>
              <a:rPr lang="he-IL" sz="2400"/>
              <a:t>(</a:t>
            </a:r>
            <a:r>
              <a:rPr lang="he-IL" sz="2400" smtClean="0"/>
              <a:t>ולצאצאינו</a:t>
            </a:r>
            <a:r>
              <a:rPr lang="he-IL" sz="240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90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4000" r="-6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987774" y="1124744"/>
            <a:ext cx="5544666" cy="169200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9492" y="1413272"/>
            <a:ext cx="5041230" cy="863600"/>
          </a:xfrm>
        </p:spPr>
        <p:txBody>
          <a:bodyPr/>
          <a:lstStyle/>
          <a:p>
            <a:r>
              <a:rPr lang="he-IL" b="1"/>
              <a:t>התפקיד המתפתח של </a:t>
            </a:r>
            <a:r>
              <a:rPr lang="he-IL" b="1" smtClean="0"/>
              <a:t>הספריות </a:t>
            </a:r>
            <a:r>
              <a:rPr lang="he-IL" b="1"/>
              <a:t>בעידן </a:t>
            </a:r>
            <a:r>
              <a:rPr lang="he-IL" b="1" smtClean="0"/>
              <a:t> החדש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04250" y="6453188"/>
            <a:ext cx="431800" cy="3603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3575E6E-43AB-41C2-A3F8-66B6A3C7E7D7}" type="slidenum">
              <a:rPr lang="he-IL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6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אנלוגיה מעניינת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6108" y="5273848"/>
            <a:ext cx="8229600" cy="963464"/>
          </a:xfrm>
        </p:spPr>
        <p:txBody>
          <a:bodyPr/>
          <a:lstStyle/>
          <a:p>
            <a:pPr marL="0" indent="0">
              <a:buNone/>
            </a:pPr>
            <a:r>
              <a:rPr lang="he-IL" sz="2400" smtClean="0">
                <a:sym typeface="Wingdings" panose="05000000000000000000" pitchFamily="2" charset="2"/>
              </a:rPr>
              <a:t> </a:t>
            </a:r>
            <a:r>
              <a:rPr lang="he-IL" sz="2400" smtClean="0"/>
              <a:t>עלינו לזהות את </a:t>
            </a:r>
            <a:r>
              <a:rPr lang="he-IL" sz="2400"/>
              <a:t>התפקידים הרבים </a:t>
            </a:r>
            <a:r>
              <a:rPr lang="he-IL" sz="2400" smtClean="0"/>
              <a:t>שהספרייה </a:t>
            </a:r>
            <a:r>
              <a:rPr lang="he-IL" sz="2400"/>
              <a:t>יכולה </a:t>
            </a:r>
            <a:r>
              <a:rPr lang="he-IL" sz="2400" smtClean="0"/>
              <a:t>למלא,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he-IL" sz="2400" smtClean="0"/>
              <a:t>     מלבד ניפוק ספרים </a:t>
            </a:r>
            <a:r>
              <a:rPr lang="he-IL" sz="2400"/>
              <a:t>מודפסים על נייר!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46108" y="1052736"/>
            <a:ext cx="8474364" cy="1800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2E2E2E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2E2E2E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2E2E2E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E2E2E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E2E2E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endParaRPr lang="en-US" sz="100" kern="0" dirty="0" smtClean="0"/>
          </a:p>
          <a:p>
            <a:pPr marL="0" indent="0" algn="r" rtl="1">
              <a:lnSpc>
                <a:spcPct val="150000"/>
              </a:lnSpc>
              <a:buFontTx/>
              <a:buNone/>
            </a:pPr>
            <a:r>
              <a:rPr lang="en-US" sz="2400" kern="0" smtClean="0"/>
              <a:t>  </a:t>
            </a:r>
            <a:r>
              <a:rPr lang="he-IL" sz="2400" kern="0" smtClean="0"/>
              <a:t> </a:t>
            </a:r>
            <a:r>
              <a:rPr lang="en-US" sz="2400" smtClean="0"/>
              <a:t>ספריות </a:t>
            </a:r>
            <a:r>
              <a:rPr lang="en-US" sz="2400"/>
              <a:t>הן תחנות הדלק על </a:t>
            </a:r>
            <a:r>
              <a:rPr lang="he-IL" sz="2400" smtClean="0"/>
              <a:t>אוסוסטרדת ה</a:t>
            </a:r>
            <a:r>
              <a:rPr lang="en-US" sz="2400" smtClean="0"/>
              <a:t>מידע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   תחנת דלק ממלאת צרכים רבים מלבד </a:t>
            </a:r>
            <a:r>
              <a:rPr lang="he-IL" sz="2400" smtClean="0"/>
              <a:t>ניפוק </a:t>
            </a:r>
            <a:r>
              <a:rPr lang="en-US" sz="2400" smtClean="0"/>
              <a:t>בנזין</a:t>
            </a:r>
            <a:r>
              <a:rPr lang="he-IL" sz="2400" smtClean="0"/>
              <a:t>!</a:t>
            </a:r>
            <a:endParaRPr lang="he-IL" sz="1600" smtClean="0"/>
          </a:p>
          <a:p>
            <a:pPr marL="0" indent="0" algn="r" rtl="1">
              <a:lnSpc>
                <a:spcPct val="150000"/>
              </a:lnSpc>
              <a:buFontTx/>
              <a:buNone/>
            </a:pPr>
            <a:r>
              <a:rPr lang="he-IL" sz="2000" kern="0" smtClean="0"/>
              <a:t>                                                                    – פרופ' ישע סיון </a:t>
            </a:r>
            <a:endParaRPr lang="en-US" sz="2000" kern="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/>
          <a:stretch/>
        </p:blipFill>
        <p:spPr bwMode="auto">
          <a:xfrm>
            <a:off x="346108" y="3029796"/>
            <a:ext cx="8474364" cy="205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5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תפקיד: לסייע למשתמש לשרוד את הצונאמי!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58"/>
            <a:ext cx="6984776" cy="46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לסייע למשתמש לשרוד את הצונאמי!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268561"/>
            <a:ext cx="8424167" cy="5184775"/>
          </a:xfrm>
        </p:spPr>
        <p:txBody>
          <a:bodyPr/>
          <a:lstStyle/>
          <a:p>
            <a:r>
              <a:rPr lang="he-IL" sz="2400" smtClean="0"/>
              <a:t>לעזור למשתמשים לאתר מידע (עם כלי חיפוש חזקים יותר)</a:t>
            </a:r>
            <a:endParaRPr lang="he-IL" sz="2400"/>
          </a:p>
          <a:p>
            <a:endParaRPr lang="he-IL" sz="1100"/>
          </a:p>
          <a:p>
            <a:r>
              <a:rPr lang="he-IL" sz="2400" smtClean="0"/>
              <a:t>להדריך אותם איל להתגונן מפני </a:t>
            </a:r>
            <a:r>
              <a:rPr lang="he-IL" sz="2400"/>
              <a:t>יותר מדי מידע</a:t>
            </a:r>
          </a:p>
          <a:p>
            <a:endParaRPr lang="he-IL" sz="1100"/>
          </a:p>
          <a:p>
            <a:r>
              <a:rPr lang="he-IL" sz="2400" smtClean="0"/>
              <a:t>לעזור </a:t>
            </a:r>
            <a:r>
              <a:rPr lang="he-IL" sz="2400"/>
              <a:t>להם לזהות מידע מזויף </a:t>
            </a:r>
            <a:r>
              <a:rPr lang="he-IL" sz="2400" smtClean="0"/>
              <a:t>ומידע דל ערך</a:t>
            </a:r>
            <a:endParaRPr lang="he-IL" sz="2400"/>
          </a:p>
          <a:p>
            <a:endParaRPr lang="he-IL" sz="2400"/>
          </a:p>
          <a:p>
            <a:endParaRPr lang="he-IL" sz="2400"/>
          </a:p>
          <a:p>
            <a:endParaRPr lang="he-IL" sz="2400"/>
          </a:p>
          <a:p>
            <a:pPr marL="0" indent="0">
              <a:buNone/>
            </a:pPr>
            <a:r>
              <a:rPr lang="he-IL" sz="2400" smtClean="0">
                <a:sym typeface="Wingdings" panose="05000000000000000000" pitchFamily="2" charset="2"/>
              </a:rPr>
              <a:t> </a:t>
            </a:r>
            <a:r>
              <a:rPr lang="he-IL" sz="2400" smtClean="0"/>
              <a:t>זה </a:t>
            </a:r>
            <a:r>
              <a:rPr lang="he-IL" sz="2400"/>
              <a:t>דורש ספרנים שהם מומחי תוכן לצד אלה שהם מומחים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he-IL" sz="2400" smtClean="0"/>
              <a:t>     לטכנולוגיה </a:t>
            </a:r>
            <a:r>
              <a:rPr lang="he-IL" sz="2400"/>
              <a:t>- האם אנו שומרים על האיזון הנכון בין השניים?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1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תפקיד: לסייע ביצירת מדענים טובים יותר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268561"/>
            <a:ext cx="8229600" cy="5184775"/>
          </a:xfrm>
        </p:spPr>
        <p:txBody>
          <a:bodyPr/>
          <a:lstStyle/>
          <a:p>
            <a:r>
              <a:rPr lang="he-IL" sz="2400" smtClean="0"/>
              <a:t>ל</a:t>
            </a:r>
            <a:r>
              <a:rPr lang="en-US" sz="2400" smtClean="0"/>
              <a:t>עזור </a:t>
            </a:r>
            <a:r>
              <a:rPr lang="en-US" sz="2400"/>
              <a:t>לתלמידים להיות מדענים </a:t>
            </a:r>
            <a:r>
              <a:rPr lang="he-IL" sz="2400" smtClean="0"/>
              <a:t>(ובני אדם) </a:t>
            </a:r>
            <a:r>
              <a:rPr lang="en-US" sz="2400" smtClean="0"/>
              <a:t>טובים </a:t>
            </a:r>
            <a:r>
              <a:rPr lang="en-US" sz="2400"/>
              <a:t>יותר </a:t>
            </a:r>
            <a:r>
              <a:rPr lang="en-US" sz="2400" smtClean="0"/>
              <a:t>על </a:t>
            </a:r>
            <a:r>
              <a:rPr lang="en-US" sz="2400"/>
              <a:t>ידי </a:t>
            </a:r>
            <a:r>
              <a:rPr lang="he-IL" sz="2400" smtClean="0"/>
              <a:t>מתן הכשרה בחיפוש ובשימוש בי</a:t>
            </a:r>
            <a:r>
              <a:rPr lang="en-US" sz="2400" smtClean="0"/>
              <a:t>דע </a:t>
            </a:r>
            <a:r>
              <a:rPr lang="he-IL" sz="2400" smtClean="0"/>
              <a:t>– בכוחות עצמם</a:t>
            </a:r>
            <a:r>
              <a:rPr lang="en-US" sz="2400" smtClean="0"/>
              <a:t/>
            </a:r>
            <a:br>
              <a:rPr lang="en-US" sz="2400" smtClean="0"/>
            </a:br>
            <a:endParaRPr lang="he-IL" sz="1100" smtClean="0"/>
          </a:p>
          <a:p>
            <a:r>
              <a:rPr lang="en-US" sz="2400" smtClean="0"/>
              <a:t>לחנך </a:t>
            </a:r>
            <a:r>
              <a:rPr lang="en-US" sz="2400"/>
              <a:t>אותם </a:t>
            </a:r>
            <a:r>
              <a:rPr lang="he-IL" sz="2400" smtClean="0"/>
              <a:t>ב</a:t>
            </a:r>
            <a:r>
              <a:rPr lang="en-US" sz="2400" smtClean="0"/>
              <a:t>מיומנויות חיפוש מקוון </a:t>
            </a:r>
            <a:r>
              <a:rPr lang="he-IL" sz="2400" smtClean="0"/>
              <a:t>עמוקות – </a:t>
            </a:r>
            <a:r>
              <a:rPr lang="en-US" sz="2400" smtClean="0"/>
              <a:t>מישהו </a:t>
            </a:r>
            <a:r>
              <a:rPr lang="en-US" sz="2400"/>
              <a:t>צריך </a:t>
            </a:r>
            <a:r>
              <a:rPr lang="he-IL" sz="2400" smtClean="0"/>
              <a:t>לעשות את זה (הפ</a:t>
            </a:r>
            <a:r>
              <a:rPr lang="en-US" sz="2400" smtClean="0"/>
              <a:t>רופסורים </a:t>
            </a:r>
            <a:r>
              <a:rPr lang="en-US" sz="2400"/>
              <a:t>שלהם </a:t>
            </a:r>
            <a:r>
              <a:rPr lang="en-US" sz="2400" smtClean="0"/>
              <a:t>עסוק </a:t>
            </a:r>
            <a:r>
              <a:rPr lang="en-US" sz="2400"/>
              <a:t>מדי </a:t>
            </a:r>
            <a:r>
              <a:rPr lang="he-IL" sz="2400" smtClean="0"/>
              <a:t>בניקוי מיילים!)</a:t>
            </a:r>
          </a:p>
          <a:p>
            <a:endParaRPr lang="he-IL" sz="1100" smtClean="0"/>
          </a:p>
          <a:p>
            <a:r>
              <a:rPr lang="en-US" sz="2400" smtClean="0"/>
              <a:t>ללמד </a:t>
            </a:r>
            <a:r>
              <a:rPr lang="en-US" sz="2400"/>
              <a:t>את התלמידים </a:t>
            </a:r>
            <a:r>
              <a:rPr lang="he-IL" sz="2400" smtClean="0"/>
              <a:t>ואת </a:t>
            </a:r>
            <a:r>
              <a:rPr lang="en-US" sz="2400" smtClean="0"/>
              <a:t>הסגל כישורי</a:t>
            </a:r>
            <a:r>
              <a:rPr lang="he-IL" sz="2400" smtClean="0"/>
              <a:t> הת</a:t>
            </a:r>
            <a:r>
              <a:rPr lang="en-US" sz="2400" smtClean="0"/>
              <a:t>מודדות  </a:t>
            </a:r>
            <a:r>
              <a:rPr lang="he-IL" sz="2400" smtClean="0"/>
              <a:t>בעומס מידע בעבודתם (ובחייהם)</a:t>
            </a:r>
          </a:p>
          <a:p>
            <a:pPr marL="0" indent="0">
              <a:buNone/>
            </a:pPr>
            <a:r>
              <a:rPr lang="en-US" sz="3600"/>
              <a:t> </a:t>
            </a:r>
            <a:r>
              <a:rPr lang="en-US" sz="2400"/>
              <a:t/>
            </a:r>
            <a:br>
              <a:rPr lang="en-US" sz="2400"/>
            </a:br>
            <a:r>
              <a:rPr lang="he-IL" sz="2400" smtClean="0">
                <a:sym typeface="Wingdings" panose="05000000000000000000" pitchFamily="2" charset="2"/>
              </a:rPr>
              <a:t> </a:t>
            </a:r>
            <a:r>
              <a:rPr lang="en-US" sz="2400" smtClean="0"/>
              <a:t>מי </a:t>
            </a:r>
            <a:r>
              <a:rPr lang="he-IL" sz="2400" smtClean="0"/>
              <a:t>ראוי יותר מ</a:t>
            </a:r>
            <a:r>
              <a:rPr lang="en-US" sz="2400" smtClean="0"/>
              <a:t>ספרנים </a:t>
            </a:r>
            <a:r>
              <a:rPr lang="en-US" sz="2400"/>
              <a:t>מקצועיים לקחת </a:t>
            </a:r>
            <a:r>
              <a:rPr lang="he-IL" sz="2400" smtClean="0"/>
              <a:t>מנהיגות </a:t>
            </a:r>
            <a:r>
              <a:rPr lang="en-US" sz="2400" smtClean="0"/>
              <a:t>על </a:t>
            </a:r>
            <a:r>
              <a:rPr lang="he-IL" sz="2400" smtClean="0"/>
              <a:t>השליחות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הז</a:t>
            </a:r>
            <a:r>
              <a:rPr lang="he-IL" sz="2400" smtClean="0"/>
              <a:t>את – בין אם בהוראה פרונטאלית או ביצירת </a:t>
            </a:r>
            <a:r>
              <a:rPr lang="en-US" sz="2400" smtClean="0"/>
              <a:t>CBT</a:t>
            </a:r>
            <a:r>
              <a:rPr lang="he-IL" sz="2400" smtClean="0"/>
              <a:t>?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7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לקח מרכזי שעלינו להנחיל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24521"/>
            <a:ext cx="8229600" cy="1584399"/>
          </a:xfrm>
        </p:spPr>
        <p:txBody>
          <a:bodyPr/>
          <a:lstStyle/>
          <a:p>
            <a:pPr marL="0" indent="0">
              <a:buNone/>
            </a:pPr>
            <a:r>
              <a:rPr lang="he-IL" sz="2400" b="1" smtClean="0"/>
              <a:t>ספקנות בבצוע מחקר מקוון</a:t>
            </a:r>
            <a:endParaRPr lang="he-IL" sz="2400" b="1"/>
          </a:p>
          <a:p>
            <a:pPr marL="0" indent="0">
              <a:buNone/>
            </a:pPr>
            <a:r>
              <a:rPr lang="he-IL" sz="2400" smtClean="0"/>
              <a:t>גוגל הוא נפלא, </a:t>
            </a:r>
            <a:r>
              <a:rPr lang="he-IL" sz="2400"/>
              <a:t>אבל אתה צריך לדעת </a:t>
            </a:r>
            <a:r>
              <a:rPr lang="he-IL" sz="2400" smtClean="0"/>
              <a:t>על מה </a:t>
            </a:r>
            <a:r>
              <a:rPr lang="he-IL" sz="2400"/>
              <a:t>לסמוך, איפה לחפש, </a:t>
            </a:r>
            <a:r>
              <a:rPr lang="he-IL" sz="2400" smtClean="0"/>
              <a:t>ואיך </a:t>
            </a:r>
            <a:r>
              <a:rPr lang="he-IL" sz="2400"/>
              <a:t>להימנע </a:t>
            </a:r>
            <a:r>
              <a:rPr lang="he-IL" sz="2400" smtClean="0"/>
              <a:t>מההטיות הנסתרות של אלגוריתם הדירוג שלו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1"/>
            <a:ext cx="6768752" cy="336776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51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תפקיד: לספק מקלט בטוח </a:t>
            </a:r>
            <a:r>
              <a:rPr lang="he-IL" smtClean="0"/>
              <a:t>מהעומס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96553"/>
            <a:ext cx="8229600" cy="5184775"/>
          </a:xfrm>
        </p:spPr>
        <p:txBody>
          <a:bodyPr/>
          <a:lstStyle/>
          <a:p>
            <a:r>
              <a:rPr lang="he-IL" sz="2400" i="1"/>
              <a:t>ישנם חדרים שקטים ללימוד עצמי, וחדרים אחרים ללימוד </a:t>
            </a:r>
            <a:r>
              <a:rPr lang="he-IL" sz="2400" i="1" smtClean="0"/>
              <a:t>בקבוצה, ו-</a:t>
            </a:r>
            <a:r>
              <a:rPr lang="en-US" sz="2400" i="1" smtClean="0"/>
              <a:t>WiFi</a:t>
            </a:r>
            <a:r>
              <a:rPr lang="he-IL" sz="2400" i="1" smtClean="0"/>
              <a:t>, וחדר עם ספות לנמנם עליהן....</a:t>
            </a:r>
          </a:p>
          <a:p>
            <a:endParaRPr lang="he-IL" sz="1100" i="1"/>
          </a:p>
          <a:p>
            <a:r>
              <a:rPr lang="he-IL" sz="2400"/>
              <a:t>משתמשים </a:t>
            </a:r>
            <a:r>
              <a:rPr lang="he-IL" sz="2400" smtClean="0"/>
              <a:t>ואנשי סגל מעריכים את החללים המוגנים האלה –  </a:t>
            </a:r>
            <a:r>
              <a:rPr lang="he-IL" sz="2400"/>
              <a:t>כדרך להימלט </a:t>
            </a:r>
            <a:r>
              <a:rPr lang="he-IL" sz="2400" smtClean="0"/>
              <a:t>מהסחות הדעת </a:t>
            </a:r>
            <a:r>
              <a:rPr lang="he-IL" sz="2400"/>
              <a:t>של </a:t>
            </a:r>
            <a:r>
              <a:rPr lang="he-IL" sz="2400" smtClean="0"/>
              <a:t>עומס המידע בחוץ</a:t>
            </a:r>
            <a:r>
              <a:rPr lang="he-IL" sz="2400"/>
              <a:t>!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 b="5382"/>
          <a:stretch/>
        </p:blipFill>
        <p:spPr>
          <a:xfrm>
            <a:off x="755576" y="3429024"/>
            <a:ext cx="3744416" cy="2209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" r="-548" b="10573"/>
          <a:stretch/>
        </p:blipFill>
        <p:spPr>
          <a:xfrm>
            <a:off x="4716016" y="3429025"/>
            <a:ext cx="3707905" cy="220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תפקיד: </a:t>
            </a:r>
            <a:r>
              <a:rPr lang="he-IL" smtClean="0"/>
              <a:t>טריאז' ושימור של ידע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96553"/>
            <a:ext cx="8229600" cy="5184775"/>
          </a:xfrm>
        </p:spPr>
        <p:txBody>
          <a:bodyPr/>
          <a:lstStyle/>
          <a:p>
            <a:pPr marL="0" indent="0">
              <a:buNone/>
            </a:pPr>
            <a:r>
              <a:rPr lang="he-IL" b="1"/>
              <a:t>זוהי אחריות כבדה:</a:t>
            </a:r>
          </a:p>
          <a:p>
            <a:pPr marL="0" indent="0">
              <a:buNone/>
            </a:pPr>
            <a:endParaRPr lang="he-IL" sz="1100" b="1"/>
          </a:p>
          <a:p>
            <a:r>
              <a:rPr lang="he-IL" smtClean="0"/>
              <a:t>איננו </a:t>
            </a:r>
            <a:r>
              <a:rPr lang="he-IL"/>
              <a:t>יכולים לשמור הכל </a:t>
            </a:r>
            <a:r>
              <a:rPr lang="he-IL" smtClean="0"/>
              <a:t>– </a:t>
            </a:r>
            <a:r>
              <a:rPr lang="he-IL"/>
              <a:t>אבל </a:t>
            </a:r>
            <a:r>
              <a:rPr lang="he-IL" smtClean="0"/>
              <a:t>עלינו לקבל </a:t>
            </a:r>
            <a:r>
              <a:rPr lang="he-IL"/>
              <a:t>החלטות נכונות מה לקנות, </a:t>
            </a:r>
            <a:r>
              <a:rPr lang="he-IL" smtClean="0"/>
              <a:t>מה לשמור</a:t>
            </a:r>
            <a:r>
              <a:rPr lang="he-IL"/>
              <a:t>, </a:t>
            </a:r>
            <a:r>
              <a:rPr lang="he-IL" smtClean="0"/>
              <a:t>מה לסרוק ומה לזרוק</a:t>
            </a:r>
            <a:endParaRPr lang="he-IL"/>
          </a:p>
          <a:p>
            <a:endParaRPr lang="he-IL" sz="1100"/>
          </a:p>
          <a:p>
            <a:r>
              <a:rPr lang="he-IL" smtClean="0"/>
              <a:t>אלו החלטות קשות – וכרוכות בהנחות </a:t>
            </a:r>
            <a:r>
              <a:rPr lang="he-IL"/>
              <a:t>תרבותיות ופוליטיות </a:t>
            </a:r>
            <a:r>
              <a:rPr lang="en-US" smtClean="0"/>
              <a:t/>
            </a:r>
            <a:br>
              <a:rPr lang="en-US" smtClean="0"/>
            </a:br>
            <a:r>
              <a:rPr lang="he-IL" smtClean="0"/>
              <a:t>(זכרו את אלכסנדריה!)</a:t>
            </a:r>
            <a:endParaRPr lang="he-IL"/>
          </a:p>
          <a:p>
            <a:endParaRPr lang="he-IL" sz="1100"/>
          </a:p>
          <a:p>
            <a:r>
              <a:rPr lang="he-IL"/>
              <a:t>הבטחת </a:t>
            </a:r>
            <a:r>
              <a:rPr lang="he-IL" smtClean="0"/>
              <a:t>תקציבים עבור העברה דיגיטלית עד דור אחרון </a:t>
            </a:r>
            <a:r>
              <a:rPr lang="en-US" smtClean="0"/>
              <a:t/>
            </a:r>
            <a:br>
              <a:rPr lang="en-US" smtClean="0"/>
            </a:br>
            <a:r>
              <a:rPr lang="he-IL" smtClean="0"/>
              <a:t>היא </a:t>
            </a:r>
            <a:r>
              <a:rPr lang="he-IL"/>
              <a:t>קריטית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58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תפקיד: חקר הדרכים ש-</a:t>
            </a:r>
            <a:r>
              <a:rPr lang="en-US" smtClean="0"/>
              <a:t>AI</a:t>
            </a:r>
            <a:r>
              <a:rPr lang="he-IL" smtClean="0"/>
              <a:t> יוכל לסייע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305" y="1052513"/>
            <a:ext cx="8352159" cy="5184775"/>
          </a:xfrm>
        </p:spPr>
        <p:txBody>
          <a:bodyPr/>
          <a:lstStyle/>
          <a:p>
            <a:r>
              <a:rPr lang="he-IL" sz="2400"/>
              <a:t>במערכת החינוך יש מאגר </a:t>
            </a:r>
            <a:r>
              <a:rPr lang="he-IL" sz="2400" smtClean="0"/>
              <a:t>אדיר של </a:t>
            </a:r>
            <a:r>
              <a:rPr lang="he-IL" sz="2400"/>
              <a:t>נתונים על </a:t>
            </a:r>
            <a:r>
              <a:rPr lang="he-IL" sz="2400" smtClean="0"/>
              <a:t>תלמידים, </a:t>
            </a:r>
            <a:r>
              <a:rPr lang="he-IL" sz="2400"/>
              <a:t>קורסים, התנהגות </a:t>
            </a:r>
            <a:r>
              <a:rPr lang="he-IL" sz="2400" smtClean="0"/>
              <a:t>ותוצאות</a:t>
            </a:r>
            <a:endParaRPr lang="he-IL" sz="2400"/>
          </a:p>
          <a:p>
            <a:endParaRPr lang="he-IL" sz="900"/>
          </a:p>
          <a:p>
            <a:r>
              <a:rPr lang="he-IL" sz="2400" smtClean="0"/>
              <a:t>שיטות של נתוני עתק יוכלו לסייע לתלמידים </a:t>
            </a:r>
            <a:r>
              <a:rPr lang="he-IL" sz="2400"/>
              <a:t>בדרכים רבות</a:t>
            </a:r>
          </a:p>
          <a:p>
            <a:endParaRPr lang="he-IL" sz="900"/>
          </a:p>
          <a:p>
            <a:r>
              <a:rPr lang="he-IL" sz="2400" smtClean="0"/>
              <a:t>למשל: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600" smtClean="0"/>
              <a:t/>
            </a:r>
            <a:br>
              <a:rPr lang="en-US" sz="600" smtClean="0"/>
            </a:br>
            <a:r>
              <a:rPr lang="he-IL" sz="2400" smtClean="0">
                <a:solidFill>
                  <a:srgbClr val="0066CC"/>
                </a:solidFill>
              </a:rPr>
              <a:t>"אני </a:t>
            </a:r>
            <a:r>
              <a:rPr lang="he-IL" sz="2400">
                <a:solidFill>
                  <a:srgbClr val="0066CC"/>
                </a:solidFill>
              </a:rPr>
              <a:t>רואה </a:t>
            </a:r>
            <a:r>
              <a:rPr lang="he-IL" sz="2400" smtClean="0">
                <a:solidFill>
                  <a:srgbClr val="0066CC"/>
                </a:solidFill>
              </a:rPr>
              <a:t>שאתה שואל את ספר א'; </a:t>
            </a:r>
            <a:r>
              <a:rPr lang="he-IL" sz="2400">
                <a:solidFill>
                  <a:srgbClr val="0066CC"/>
                </a:solidFill>
              </a:rPr>
              <a:t>אבל בשנים האחרונות תלמידים בקורס שלך שקראו את הספר הזה לפני </a:t>
            </a:r>
            <a:r>
              <a:rPr lang="he-IL" sz="2400" smtClean="0">
                <a:solidFill>
                  <a:srgbClr val="0066CC"/>
                </a:solidFill>
              </a:rPr>
              <a:t>ספר ב' השיגו ציון נמוך יותר, בממוצע,  מאלה שעשו להיפך." </a:t>
            </a:r>
          </a:p>
          <a:p>
            <a:r>
              <a:rPr lang="he-IL" sz="2400" smtClean="0"/>
              <a:t>או למשל: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600" smtClean="0"/>
              <a:t/>
            </a:r>
            <a:br>
              <a:rPr lang="en-US" sz="600" smtClean="0"/>
            </a:br>
            <a:r>
              <a:rPr lang="he-IL" sz="2400" smtClean="0">
                <a:solidFill>
                  <a:srgbClr val="0066CC"/>
                </a:solidFill>
              </a:rPr>
              <a:t>"אני </a:t>
            </a:r>
            <a:r>
              <a:rPr lang="he-IL" sz="2400">
                <a:solidFill>
                  <a:srgbClr val="0066CC"/>
                </a:solidFill>
              </a:rPr>
              <a:t>רואה </a:t>
            </a:r>
            <a:r>
              <a:rPr lang="he-IL" sz="2400" smtClean="0">
                <a:solidFill>
                  <a:srgbClr val="0066CC"/>
                </a:solidFill>
              </a:rPr>
              <a:t>שלקחת את ספר ג', אבל </a:t>
            </a:r>
            <a:r>
              <a:rPr lang="he-IL" sz="2400">
                <a:solidFill>
                  <a:srgbClr val="0066CC"/>
                </a:solidFill>
              </a:rPr>
              <a:t>ממה שאני מכיר אותך ואת </a:t>
            </a:r>
            <a:r>
              <a:rPr lang="he-IL" sz="2400" smtClean="0">
                <a:solidFill>
                  <a:srgbClr val="0066CC"/>
                </a:solidFill>
              </a:rPr>
              <a:t>העבודות שהגשת, </a:t>
            </a:r>
            <a:r>
              <a:rPr lang="he-IL" sz="2400">
                <a:solidFill>
                  <a:srgbClr val="0066CC"/>
                </a:solidFill>
              </a:rPr>
              <a:t>אני חושב שזה </a:t>
            </a:r>
            <a:r>
              <a:rPr lang="he-IL" sz="2400" smtClean="0">
                <a:solidFill>
                  <a:srgbClr val="0066CC"/>
                </a:solidFill>
              </a:rPr>
              <a:t>ספר מתקדם מדי בשבילך</a:t>
            </a:r>
            <a:r>
              <a:rPr lang="he-IL" sz="2400">
                <a:solidFill>
                  <a:srgbClr val="0066CC"/>
                </a:solidFill>
              </a:rPr>
              <a:t>. </a:t>
            </a:r>
            <a:r>
              <a:rPr lang="en-US" sz="2400" smtClean="0">
                <a:solidFill>
                  <a:srgbClr val="0066CC"/>
                </a:solidFill>
              </a:rPr>
              <a:t/>
            </a:r>
            <a:br>
              <a:rPr lang="en-US" sz="2400" smtClean="0">
                <a:solidFill>
                  <a:srgbClr val="0066CC"/>
                </a:solidFill>
              </a:rPr>
            </a:br>
            <a:r>
              <a:rPr lang="he-IL" sz="2400" smtClean="0">
                <a:solidFill>
                  <a:srgbClr val="0066CC"/>
                </a:solidFill>
              </a:rPr>
              <a:t>ספר ד' </a:t>
            </a:r>
            <a:r>
              <a:rPr lang="en-US" sz="2400" smtClean="0">
                <a:solidFill>
                  <a:srgbClr val="0066CC"/>
                </a:solidFill>
              </a:rPr>
              <a:t> </a:t>
            </a:r>
            <a:r>
              <a:rPr lang="he-IL" sz="2400">
                <a:solidFill>
                  <a:srgbClr val="0066CC"/>
                </a:solidFill>
              </a:rPr>
              <a:t>יהיה קל יותר עבורך, </a:t>
            </a:r>
            <a:r>
              <a:rPr lang="he-IL" sz="2400" smtClean="0">
                <a:solidFill>
                  <a:srgbClr val="0066CC"/>
                </a:solidFill>
              </a:rPr>
              <a:t>והתרגיל של מר לוי יוכל לעזור."</a:t>
            </a:r>
            <a:endParaRPr lang="en-US" sz="2100" dirty="0" smtClean="0">
              <a:solidFill>
                <a:srgbClr val="0066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98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כמה מחשבות לסיכום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8313" y="1340569"/>
            <a:ext cx="8064127" cy="5184775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he-IL" sz="2400" smtClean="0"/>
              <a:t>התפוצצות המידע </a:t>
            </a:r>
            <a:r>
              <a:rPr lang="he-IL" sz="2400"/>
              <a:t>רק </a:t>
            </a:r>
            <a:r>
              <a:rPr lang="he-IL" sz="2400" smtClean="0"/>
              <a:t>תואץ – אקספוננציאלית – בשנים הקרובות</a:t>
            </a:r>
          </a:p>
          <a:p>
            <a:pPr>
              <a:spcAft>
                <a:spcPts val="500"/>
              </a:spcAft>
            </a:pPr>
            <a:endParaRPr lang="he-IL" sz="1200"/>
          </a:p>
          <a:p>
            <a:pPr>
              <a:spcAft>
                <a:spcPts val="500"/>
              </a:spcAft>
            </a:pPr>
            <a:r>
              <a:rPr lang="he-IL" sz="2400"/>
              <a:t>הספריות </a:t>
            </a:r>
            <a:r>
              <a:rPr lang="he-IL" sz="2400" smtClean="0"/>
              <a:t>נמצאות במקום </a:t>
            </a:r>
            <a:r>
              <a:rPr lang="he-IL" sz="2400"/>
              <a:t>ייחודי כדי למלא תפקיד בסיוע </a:t>
            </a:r>
            <a:r>
              <a:rPr lang="he-IL" sz="2400" smtClean="0"/>
              <a:t>לאנושות להשתלט על הכמות – והעומס - של המידע</a:t>
            </a:r>
          </a:p>
          <a:p>
            <a:pPr>
              <a:spcAft>
                <a:spcPts val="500"/>
              </a:spcAft>
            </a:pPr>
            <a:endParaRPr lang="he-IL" sz="1200"/>
          </a:p>
          <a:p>
            <a:pPr>
              <a:spcAft>
                <a:spcPts val="500"/>
              </a:spcAft>
            </a:pPr>
            <a:r>
              <a:rPr lang="he-IL" sz="2400" smtClean="0"/>
              <a:t>אחיזת השור בקרניו והובלת </a:t>
            </a:r>
            <a:r>
              <a:rPr lang="he-IL" sz="2400"/>
              <a:t>השינוי באופן </a:t>
            </a:r>
            <a:r>
              <a:rPr lang="he-IL" sz="2400" smtClean="0"/>
              <a:t>יזום </a:t>
            </a:r>
            <a:r>
              <a:rPr lang="he-IL" sz="2400"/>
              <a:t>תבטיח את המשך הרלוונטיות של הספריות בעולם החדש והאמיץ שלפנינו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2A3D8-B33A-4B11-BA3C-BC2B78977BF8}" type="slidenum">
              <a:rPr lang="he-IL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38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31" y="476672"/>
            <a:ext cx="8185709" cy="59574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619673" y="2204864"/>
            <a:ext cx="5976664" cy="1080120"/>
          </a:xfrm>
          <a:prstGeom prst="rect">
            <a:avLst/>
          </a:prstGeom>
          <a:solidFill>
            <a:srgbClr val="033873"/>
          </a:solidFill>
          <a:ln>
            <a:noFill/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277616"/>
            <a:ext cx="7129462" cy="863600"/>
          </a:xfrm>
        </p:spPr>
        <p:txBody>
          <a:bodyPr/>
          <a:lstStyle/>
          <a:p>
            <a:pPr algn="ctr"/>
            <a:r>
              <a:rPr lang="he-IL" smtClean="0"/>
              <a:t>יהיה מעניין!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5496" y="6497638"/>
            <a:ext cx="431800" cy="360362"/>
          </a:xfrm>
        </p:spPr>
        <p:txBody>
          <a:bodyPr/>
          <a:lstStyle/>
          <a:p>
            <a:pPr>
              <a:defRPr/>
            </a:pPr>
            <a:fld id="{33575E6E-43AB-41C2-A3F8-66B6A3C7E7D7}" type="slidenum">
              <a:rPr lang="he-IL" altLang="en-US" smtClean="0"/>
              <a:pPr>
                <a:defRPr/>
              </a:pPr>
              <a:t>31</a:t>
            </a:fld>
            <a:endParaRPr lang="en-US" alt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802261" y="6434136"/>
            <a:ext cx="5854700" cy="319088"/>
          </a:xfrm>
          <a:prstGeom prst="rect">
            <a:avLst/>
          </a:prstGeom>
          <a:noFill/>
        </p:spPr>
        <p:txBody>
          <a:bodyPr/>
          <a:lstStyle>
            <a:defPPr>
              <a:defRPr lang="he-I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en-US" sz="1600" b="1" smtClean="0">
                <a:solidFill>
                  <a:srgbClr val="033873"/>
                </a:solidFill>
              </a:rPr>
              <a:t>           http://www.nathanzeldes.com</a:t>
            </a:r>
            <a:r>
              <a:rPr lang="he-IL" altLang="en-US" sz="1500" b="1" smtClean="0">
                <a:solidFill>
                  <a:srgbClr val="033873"/>
                </a:solidFill>
              </a:rPr>
              <a:t>נתן זלדס</a:t>
            </a:r>
            <a:r>
              <a:rPr lang="he-IL" altLang="en-US" b="1" smtClean="0">
                <a:solidFill>
                  <a:srgbClr val="033873"/>
                </a:solidFill>
              </a:rPr>
              <a:t>                                                 </a:t>
            </a:r>
            <a:endParaRPr lang="en-US" altLang="en-US" b="1" smtClean="0">
              <a:solidFill>
                <a:srgbClr val="0338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Segoe UI Semibold"/>
        <a:ea typeface=""/>
        <a:cs typeface="Arial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solidFill>
            <a:schemeClr val="accent1"/>
          </a:solidFill>
        </a:ln>
        <a:effectLst/>
        <a:extLst/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ection Header">
  <a:themeElements>
    <a:clrScheme name="Section Hea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Header">
      <a:majorFont>
        <a:latin typeface="Segoe UI Semibol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ction Hea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HEB_NZ_TEMPLATE">
  <a:themeElements>
    <a:clrScheme name="HEB_NZ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EB_NZ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HEB_NZ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B_NZ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B_NZ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B_NZ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B_NZ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B_NZ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B_NZ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ection Header">
  <a:themeElements>
    <a:clrScheme name="1_Section Hea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ection Head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Section Hea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ction Head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ction Head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ction Head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ction Head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ction Head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ction Head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Section Header">
  <a:themeElements>
    <a:clrScheme name="Section Hea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Header">
      <a:majorFont>
        <a:latin typeface="Segoe UI Semibol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BE7D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ction Hea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Head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Head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19333</TotalTime>
  <Words>847</Words>
  <Application>Microsoft Office PowerPoint</Application>
  <PresentationFormat>On-screen Show (4:3)</PresentationFormat>
  <Paragraphs>209</Paragraphs>
  <Slides>31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Blank</vt:lpstr>
      <vt:lpstr>Section Header</vt:lpstr>
      <vt:lpstr>HEB_NZ_TEMPLATE</vt:lpstr>
      <vt:lpstr>1_Section Header</vt:lpstr>
      <vt:lpstr>2_Section Header</vt:lpstr>
      <vt:lpstr>עתיד הספריות האקדמיות  בעידן של עומס המידע  נתן זלדס  </vt:lpstr>
      <vt:lpstr>נקודת מוצא</vt:lpstr>
      <vt:lpstr>נתן, בקיצור:</vt:lpstr>
      <vt:lpstr>עולם ידע חדש ואמיץ</vt:lpstr>
      <vt:lpstr>הנצחון והטרגדיה</vt:lpstr>
      <vt:lpstr>יחסנו למידע – לא מה שהיה פעם</vt:lpstr>
      <vt:lpstr>המשתמשים גם הם לא מי שהיו פעם</vt:lpstr>
      <vt:lpstr>עומס מידע נמצא בכל מקום ובכל תחום</vt:lpstr>
      <vt:lpstr>התפוצצות המידע</vt:lpstr>
      <vt:lpstr>הכמויות מרשימות</vt:lpstr>
      <vt:lpstr>אבל הכמות איננה העיקר</vt:lpstr>
      <vt:lpstr>גורם חשוב: מודל השימוש המצופה מאתנו</vt:lpstr>
      <vt:lpstr>התפקיד שלAI  ונתוני עתק</vt:lpstr>
      <vt:lpstr>כוון מבטיח: AI כפתרון לעומס</vt:lpstr>
      <vt:lpstr>סיכונים ואתגרים של עומס המידע באקדמיה ובספריות </vt:lpstr>
      <vt:lpstr>“No Time to Think”</vt:lpstr>
      <vt:lpstr>המעבר לדיגיטציה הוא עניין מורכב</vt:lpstr>
      <vt:lpstr>נייר שורד מאות שנים</vt:lpstr>
      <vt:lpstr>האם מדיה דיגיטלית תשרוד 50 שנה?</vt:lpstr>
      <vt:lpstr>האם אנו יוצרים חור שחור בידע האנושי?</vt:lpstr>
      <vt:lpstr>התפקיד המתפתח של הספריות בעידן  החדש</vt:lpstr>
      <vt:lpstr>אנלוגיה מעניינת</vt:lpstr>
      <vt:lpstr>תפקיד: לסייע למשתמש לשרוד את הצונאמי!</vt:lpstr>
      <vt:lpstr>לסייע למשתמש לשרוד את הצונאמי!</vt:lpstr>
      <vt:lpstr>תפקיד: לסייע ביצירת מדענים טובים יותר</vt:lpstr>
      <vt:lpstr>לקח מרכזי שעלינו להנחיל</vt:lpstr>
      <vt:lpstr>תפקיד: לספק מקלט בטוח מהעומס</vt:lpstr>
      <vt:lpstr>תפקיד: טריאז' ושימור של ידע</vt:lpstr>
      <vt:lpstr>תפקיד: חקר הדרכים ש-AI יוכל לסייע</vt:lpstr>
      <vt:lpstr>כמה מחשבות לסיכום</vt:lpstr>
      <vt:lpstr>יהיה מעניין!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Libraries and Knowledge in the Age of Information Overload</dc:title>
  <dc:creator>Nathan Zeldes</dc:creator>
  <dc:description>25 mintue lecture for Teldan Info 2019 conference</dc:description>
  <cp:lastModifiedBy>Nathan Zeldes</cp:lastModifiedBy>
  <cp:revision>2002</cp:revision>
  <dcterms:created xsi:type="dcterms:W3CDTF">2012-01-29T09:05:42Z</dcterms:created>
  <dcterms:modified xsi:type="dcterms:W3CDTF">2019-06-13T06:31:47Z</dcterms:modified>
</cp:coreProperties>
</file>